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41"/>
  </p:notesMasterIdLst>
  <p:sldIdLst>
    <p:sldId id="25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94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F40"/>
    <a:srgbClr val="E6E7E8"/>
    <a:srgbClr val="17375E"/>
    <a:srgbClr val="6D6E71"/>
    <a:srgbClr val="86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4" autoAdjust="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82F33-8605-4711-89C2-E61425DE8EC5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59B93-04AB-4315-9081-B8A651B2AB3E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Acute</a:t>
          </a:r>
          <a:endParaRPr lang="en-US" dirty="0"/>
        </a:p>
      </dgm:t>
    </dgm:pt>
    <dgm:pt modelId="{320CADCC-C002-4F09-B3FE-B9856B5DC646}" type="parTrans" cxnId="{B0D02038-4070-4DDB-B34C-0925FCC9C080}">
      <dgm:prSet/>
      <dgm:spPr/>
      <dgm:t>
        <a:bodyPr/>
        <a:lstStyle/>
        <a:p>
          <a:endParaRPr lang="en-US"/>
        </a:p>
      </dgm:t>
    </dgm:pt>
    <dgm:pt modelId="{382632CE-EAC9-4EEB-BC82-FE00C967CAC7}" type="sibTrans" cxnId="{B0D02038-4070-4DDB-B34C-0925FCC9C080}">
      <dgm:prSet/>
      <dgm:spPr/>
      <dgm:t>
        <a:bodyPr/>
        <a:lstStyle/>
        <a:p>
          <a:endParaRPr lang="en-US"/>
        </a:p>
      </dgm:t>
    </dgm:pt>
    <dgm:pt modelId="{E77CD459-0733-4498-A09D-42E53224350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Minutes to hours following chemotherapy	</a:t>
          </a:r>
          <a:endParaRPr lang="en-US" dirty="0">
            <a:solidFill>
              <a:srgbClr val="002060"/>
            </a:solidFill>
          </a:endParaRPr>
        </a:p>
      </dgm:t>
    </dgm:pt>
    <dgm:pt modelId="{7EC73B5F-30BA-4357-9F17-E00882EEACB9}" type="parTrans" cxnId="{C33071AB-E55F-4E5C-B144-3AE67502017C}">
      <dgm:prSet/>
      <dgm:spPr/>
      <dgm:t>
        <a:bodyPr/>
        <a:lstStyle/>
        <a:p>
          <a:endParaRPr lang="en-US"/>
        </a:p>
      </dgm:t>
    </dgm:pt>
    <dgm:pt modelId="{98DCC2D0-CF5B-4ABE-A828-1CA34769A855}" type="sibTrans" cxnId="{C33071AB-E55F-4E5C-B144-3AE67502017C}">
      <dgm:prSet/>
      <dgm:spPr/>
      <dgm:t>
        <a:bodyPr/>
        <a:lstStyle/>
        <a:p>
          <a:endParaRPr lang="en-US"/>
        </a:p>
      </dgm:t>
    </dgm:pt>
    <dgm:pt modelId="{92E60903-0D66-438A-8CCE-1BFE0FDF59B6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Schedule prophylactic medications</a:t>
          </a:r>
          <a:endParaRPr lang="en-US" dirty="0">
            <a:solidFill>
              <a:srgbClr val="002060"/>
            </a:solidFill>
          </a:endParaRPr>
        </a:p>
      </dgm:t>
    </dgm:pt>
    <dgm:pt modelId="{BCDD6B90-F486-4EB4-9776-B85D51302C7D}" type="parTrans" cxnId="{57598828-3237-4E5F-AA1C-4147DFC2C971}">
      <dgm:prSet/>
      <dgm:spPr/>
      <dgm:t>
        <a:bodyPr/>
        <a:lstStyle/>
        <a:p>
          <a:endParaRPr lang="en-US"/>
        </a:p>
      </dgm:t>
    </dgm:pt>
    <dgm:pt modelId="{B7AEDC38-D2C5-4E6A-A75D-0DF401BB4954}" type="sibTrans" cxnId="{57598828-3237-4E5F-AA1C-4147DFC2C971}">
      <dgm:prSet/>
      <dgm:spPr/>
      <dgm:t>
        <a:bodyPr/>
        <a:lstStyle/>
        <a:p>
          <a:endParaRPr lang="en-US"/>
        </a:p>
      </dgm:t>
    </dgm:pt>
    <dgm:pt modelId="{E87FCCEA-FB36-4454-93CC-C3E68757ECE8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Delayed</a:t>
          </a:r>
          <a:endParaRPr lang="en-US" dirty="0"/>
        </a:p>
      </dgm:t>
    </dgm:pt>
    <dgm:pt modelId="{882E9696-B67E-4405-9351-91B1584E20ED}" type="parTrans" cxnId="{B6399B97-336F-4171-83B4-8839189FD54C}">
      <dgm:prSet/>
      <dgm:spPr/>
      <dgm:t>
        <a:bodyPr/>
        <a:lstStyle/>
        <a:p>
          <a:endParaRPr lang="en-US"/>
        </a:p>
      </dgm:t>
    </dgm:pt>
    <dgm:pt modelId="{99C12A73-1FC4-4152-B729-1E6CE07BE5AA}" type="sibTrans" cxnId="{B6399B97-336F-4171-83B4-8839189FD54C}">
      <dgm:prSet/>
      <dgm:spPr/>
      <dgm:t>
        <a:bodyPr/>
        <a:lstStyle/>
        <a:p>
          <a:endParaRPr lang="en-US"/>
        </a:p>
      </dgm:t>
    </dgm:pt>
    <dgm:pt modelId="{DDEE95FB-1B69-4702-A2CB-6C169A8BA734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More than 24 </a:t>
          </a:r>
          <a:r>
            <a:rPr lang="en-US" dirty="0" err="1" smtClean="0">
              <a:solidFill>
                <a:srgbClr val="002060"/>
              </a:solidFill>
            </a:rPr>
            <a:t>hrs</a:t>
          </a:r>
          <a:r>
            <a:rPr lang="en-US" dirty="0" smtClean="0">
              <a:solidFill>
                <a:srgbClr val="002060"/>
              </a:solidFill>
            </a:rPr>
            <a:t> after chemotherapy</a:t>
          </a:r>
          <a:endParaRPr lang="en-US" dirty="0">
            <a:solidFill>
              <a:srgbClr val="002060"/>
            </a:solidFill>
          </a:endParaRPr>
        </a:p>
      </dgm:t>
    </dgm:pt>
    <dgm:pt modelId="{BDD9E0E2-385D-4925-9A4D-DFC79DC503A3}" type="parTrans" cxnId="{9763CE28-FA9B-4E50-B197-A6A0705C37C6}">
      <dgm:prSet/>
      <dgm:spPr/>
      <dgm:t>
        <a:bodyPr/>
        <a:lstStyle/>
        <a:p>
          <a:endParaRPr lang="en-US"/>
        </a:p>
      </dgm:t>
    </dgm:pt>
    <dgm:pt modelId="{876B41A4-4620-4978-BCBD-A8AA194F3A58}" type="sibTrans" cxnId="{9763CE28-FA9B-4E50-B197-A6A0705C37C6}">
      <dgm:prSet/>
      <dgm:spPr/>
      <dgm:t>
        <a:bodyPr/>
        <a:lstStyle/>
        <a:p>
          <a:endParaRPr lang="en-US"/>
        </a:p>
      </dgm:t>
    </dgm:pt>
    <dgm:pt modelId="{89D3D0CE-3630-4B29-A283-72B0B00B6FED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More common with:</a:t>
          </a:r>
          <a:endParaRPr lang="en-US" dirty="0">
            <a:solidFill>
              <a:srgbClr val="002060"/>
            </a:solidFill>
          </a:endParaRPr>
        </a:p>
      </dgm:t>
    </dgm:pt>
    <dgm:pt modelId="{0AFEF68B-304C-4D4C-A151-FCE1BAE45C86}" type="parTrans" cxnId="{3B43812A-0173-4995-81E7-12DB3B9E19C6}">
      <dgm:prSet/>
      <dgm:spPr/>
      <dgm:t>
        <a:bodyPr/>
        <a:lstStyle/>
        <a:p>
          <a:endParaRPr lang="en-US"/>
        </a:p>
      </dgm:t>
    </dgm:pt>
    <dgm:pt modelId="{19605E25-A1C4-4B7F-A802-10182C194BE8}" type="sibTrans" cxnId="{3B43812A-0173-4995-81E7-12DB3B9E19C6}">
      <dgm:prSet/>
      <dgm:spPr/>
      <dgm:t>
        <a:bodyPr/>
        <a:lstStyle/>
        <a:p>
          <a:endParaRPr lang="en-US"/>
        </a:p>
      </dgm:t>
    </dgm:pt>
    <dgm:pt modelId="{8D5E5B6F-8B66-42DA-83DA-D90B577CC355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Anticipatory</a:t>
          </a:r>
          <a:endParaRPr lang="en-US" dirty="0"/>
        </a:p>
      </dgm:t>
    </dgm:pt>
    <dgm:pt modelId="{86869541-414D-4E1D-A2A8-6021B5656539}" type="parTrans" cxnId="{70BB3548-1C91-4EEE-9474-2C0ABE402359}">
      <dgm:prSet/>
      <dgm:spPr/>
      <dgm:t>
        <a:bodyPr/>
        <a:lstStyle/>
        <a:p>
          <a:endParaRPr lang="en-US"/>
        </a:p>
      </dgm:t>
    </dgm:pt>
    <dgm:pt modelId="{B690C966-01F1-48C4-929F-4465FB91431D}" type="sibTrans" cxnId="{70BB3548-1C91-4EEE-9474-2C0ABE402359}">
      <dgm:prSet/>
      <dgm:spPr/>
      <dgm:t>
        <a:bodyPr/>
        <a:lstStyle/>
        <a:p>
          <a:endParaRPr lang="en-US"/>
        </a:p>
      </dgm:t>
    </dgm:pt>
    <dgm:pt modelId="{6223C05C-EA96-49BC-AE12-705A5F8F2B3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Approximately 20% of patients</a:t>
          </a:r>
          <a:endParaRPr lang="en-US" dirty="0">
            <a:solidFill>
              <a:srgbClr val="002060"/>
            </a:solidFill>
          </a:endParaRPr>
        </a:p>
      </dgm:t>
    </dgm:pt>
    <dgm:pt modelId="{16201CEA-10CD-4C58-BE39-D9BDE80CDEBF}" type="parTrans" cxnId="{77A4914B-BEAE-49A2-8F88-3F4FB0A9E041}">
      <dgm:prSet/>
      <dgm:spPr/>
      <dgm:t>
        <a:bodyPr/>
        <a:lstStyle/>
        <a:p>
          <a:endParaRPr lang="en-US"/>
        </a:p>
      </dgm:t>
    </dgm:pt>
    <dgm:pt modelId="{6B7A9C9D-C674-4B45-8431-606B3CBB88A4}" type="sibTrans" cxnId="{77A4914B-BEAE-49A2-8F88-3F4FB0A9E041}">
      <dgm:prSet/>
      <dgm:spPr/>
      <dgm:t>
        <a:bodyPr/>
        <a:lstStyle/>
        <a:p>
          <a:endParaRPr lang="en-US"/>
        </a:p>
      </dgm:t>
    </dgm:pt>
    <dgm:pt modelId="{2E3DAED0-CCD5-4480-9083-7BEB65965C0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Often predicated on the development of CINV following prior therapy</a:t>
          </a:r>
          <a:endParaRPr lang="en-US" dirty="0">
            <a:solidFill>
              <a:srgbClr val="002060"/>
            </a:solidFill>
          </a:endParaRPr>
        </a:p>
      </dgm:t>
    </dgm:pt>
    <dgm:pt modelId="{2FD2B8C8-2EC6-42E9-949A-B8431CCE3BA3}" type="parTrans" cxnId="{0CC14B5B-34F5-4865-BE63-CE0892389A17}">
      <dgm:prSet/>
      <dgm:spPr/>
      <dgm:t>
        <a:bodyPr/>
        <a:lstStyle/>
        <a:p>
          <a:endParaRPr lang="en-US"/>
        </a:p>
      </dgm:t>
    </dgm:pt>
    <dgm:pt modelId="{05F67292-EA49-48CB-ABBC-F1773C6B3AB8}" type="sibTrans" cxnId="{0CC14B5B-34F5-4865-BE63-CE0892389A17}">
      <dgm:prSet/>
      <dgm:spPr/>
      <dgm:t>
        <a:bodyPr/>
        <a:lstStyle/>
        <a:p>
          <a:endParaRPr lang="en-US"/>
        </a:p>
      </dgm:t>
    </dgm:pt>
    <dgm:pt modelId="{04930B8B-583F-492D-988A-1140BCCE6858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Breakthrough</a:t>
          </a:r>
          <a:endParaRPr lang="en-US" dirty="0"/>
        </a:p>
      </dgm:t>
    </dgm:pt>
    <dgm:pt modelId="{5ED28107-E81C-459F-89B7-C34B9085AA87}" type="parTrans" cxnId="{7D332242-EE68-418C-A872-D947F4FA663D}">
      <dgm:prSet/>
      <dgm:spPr/>
      <dgm:t>
        <a:bodyPr/>
        <a:lstStyle/>
        <a:p>
          <a:endParaRPr lang="en-US"/>
        </a:p>
      </dgm:t>
    </dgm:pt>
    <dgm:pt modelId="{46AF0A16-4BAE-47AE-8D56-545DC947E46D}" type="sibTrans" cxnId="{7D332242-EE68-418C-A872-D947F4FA663D}">
      <dgm:prSet/>
      <dgm:spPr/>
      <dgm:t>
        <a:bodyPr/>
        <a:lstStyle/>
        <a:p>
          <a:endParaRPr lang="en-US"/>
        </a:p>
      </dgm:t>
    </dgm:pt>
    <dgm:pt modelId="{8F547980-7560-4435-A634-499DEEF25914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Chemotherapy classified by risk</a:t>
          </a:r>
          <a:endParaRPr lang="en-US" dirty="0">
            <a:solidFill>
              <a:srgbClr val="002060"/>
            </a:solidFill>
          </a:endParaRPr>
        </a:p>
      </dgm:t>
    </dgm:pt>
    <dgm:pt modelId="{23E5CDF9-82DF-4ECB-9663-4E9C2FF122CD}" type="parTrans" cxnId="{FE86BFAB-DF1E-4C98-849F-D1079818E885}">
      <dgm:prSet/>
      <dgm:spPr/>
      <dgm:t>
        <a:bodyPr/>
        <a:lstStyle/>
        <a:p>
          <a:endParaRPr lang="en-US"/>
        </a:p>
      </dgm:t>
    </dgm:pt>
    <dgm:pt modelId="{C22BCE2E-7243-463A-B4F6-51D0DA1F55A3}" type="sibTrans" cxnId="{FE86BFAB-DF1E-4C98-849F-D1079818E885}">
      <dgm:prSet/>
      <dgm:spPr/>
      <dgm:t>
        <a:bodyPr/>
        <a:lstStyle/>
        <a:p>
          <a:endParaRPr lang="en-US"/>
        </a:p>
      </dgm:t>
    </dgm:pt>
    <dgm:pt modelId="{5DEB55B2-1559-403A-8825-1E3A1792200A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Carboplatin</a:t>
          </a:r>
          <a:endParaRPr lang="en-US" dirty="0">
            <a:solidFill>
              <a:srgbClr val="002060"/>
            </a:solidFill>
          </a:endParaRPr>
        </a:p>
      </dgm:t>
    </dgm:pt>
    <dgm:pt modelId="{7EB7D21E-5768-45DF-8DB2-DE96A7AC7C93}" type="parTrans" cxnId="{6D2DAF58-C446-48C3-A3D7-FB1A9EB245A0}">
      <dgm:prSet/>
      <dgm:spPr/>
      <dgm:t>
        <a:bodyPr/>
        <a:lstStyle/>
        <a:p>
          <a:endParaRPr lang="en-US"/>
        </a:p>
      </dgm:t>
    </dgm:pt>
    <dgm:pt modelId="{25E5CAAD-91C8-4641-9334-0B0A7DB42281}" type="sibTrans" cxnId="{6D2DAF58-C446-48C3-A3D7-FB1A9EB245A0}">
      <dgm:prSet/>
      <dgm:spPr/>
      <dgm:t>
        <a:bodyPr/>
        <a:lstStyle/>
        <a:p>
          <a:endParaRPr lang="en-US"/>
        </a:p>
      </dgm:t>
    </dgm:pt>
    <dgm:pt modelId="{9D32B21B-BC27-45BF-A0CB-E7B390749014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Cyclophosphamide </a:t>
          </a:r>
          <a:endParaRPr lang="en-US" dirty="0">
            <a:solidFill>
              <a:srgbClr val="002060"/>
            </a:solidFill>
          </a:endParaRPr>
        </a:p>
      </dgm:t>
    </dgm:pt>
    <dgm:pt modelId="{BECE5A9D-AA4D-41F8-8827-FDF6688F77C3}" type="parTrans" cxnId="{6FD42751-0614-42D2-B111-875D891078B0}">
      <dgm:prSet/>
      <dgm:spPr/>
      <dgm:t>
        <a:bodyPr/>
        <a:lstStyle/>
        <a:p>
          <a:endParaRPr lang="en-US"/>
        </a:p>
      </dgm:t>
    </dgm:pt>
    <dgm:pt modelId="{C48DABC7-CD5C-45E5-81DD-5C3844A35993}" type="sibTrans" cxnId="{6FD42751-0614-42D2-B111-875D891078B0}">
      <dgm:prSet/>
      <dgm:spPr/>
      <dgm:t>
        <a:bodyPr/>
        <a:lstStyle/>
        <a:p>
          <a:endParaRPr lang="en-US"/>
        </a:p>
      </dgm:t>
    </dgm:pt>
    <dgm:pt modelId="{7EB0B9D6-7E38-47A0-924D-A697CE271CD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Doxorubicin</a:t>
          </a:r>
          <a:endParaRPr lang="en-US" dirty="0">
            <a:solidFill>
              <a:srgbClr val="002060"/>
            </a:solidFill>
          </a:endParaRPr>
        </a:p>
      </dgm:t>
    </dgm:pt>
    <dgm:pt modelId="{353132AF-DAE0-4B9B-BA3D-DFC3F58B1324}" type="parTrans" cxnId="{91D7DFC8-F7F2-4895-A337-601248B120CE}">
      <dgm:prSet/>
      <dgm:spPr/>
      <dgm:t>
        <a:bodyPr/>
        <a:lstStyle/>
        <a:p>
          <a:endParaRPr lang="en-US"/>
        </a:p>
      </dgm:t>
    </dgm:pt>
    <dgm:pt modelId="{3E11A145-01AB-46C5-8353-C090F4E01692}" type="sibTrans" cxnId="{91D7DFC8-F7F2-4895-A337-601248B120CE}">
      <dgm:prSet/>
      <dgm:spPr/>
      <dgm:t>
        <a:bodyPr/>
        <a:lstStyle/>
        <a:p>
          <a:endParaRPr lang="en-US"/>
        </a:p>
      </dgm:t>
    </dgm:pt>
    <dgm:pt modelId="{49D90B21-493F-470F-AD04-59E8599BA856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Cisplatin</a:t>
          </a:r>
          <a:endParaRPr lang="en-US" dirty="0">
            <a:solidFill>
              <a:srgbClr val="002060"/>
            </a:solidFill>
          </a:endParaRPr>
        </a:p>
      </dgm:t>
    </dgm:pt>
    <dgm:pt modelId="{1C606112-E2FD-41FF-8896-D677690C71AF}" type="parTrans" cxnId="{37EE7DFD-88AA-4D60-9179-05A6CA8908C3}">
      <dgm:prSet/>
      <dgm:spPr/>
      <dgm:t>
        <a:bodyPr/>
        <a:lstStyle/>
        <a:p>
          <a:endParaRPr lang="en-US"/>
        </a:p>
      </dgm:t>
    </dgm:pt>
    <dgm:pt modelId="{D4B4F2F7-67FD-43AC-9141-C94429BBEF4E}" type="sibTrans" cxnId="{37EE7DFD-88AA-4D60-9179-05A6CA8908C3}">
      <dgm:prSet/>
      <dgm:spPr/>
      <dgm:t>
        <a:bodyPr/>
        <a:lstStyle/>
        <a:p>
          <a:endParaRPr lang="en-US"/>
        </a:p>
      </dgm:t>
    </dgm:pt>
    <dgm:pt modelId="{4623A17F-AA57-47E1-989F-79CBB418F22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Patient risk factors</a:t>
          </a:r>
          <a:endParaRPr lang="en-US" dirty="0">
            <a:solidFill>
              <a:srgbClr val="002060"/>
            </a:solidFill>
          </a:endParaRPr>
        </a:p>
      </dgm:t>
    </dgm:pt>
    <dgm:pt modelId="{46FCB8F1-5D2D-4F17-A45B-A1CB5318E097}" type="parTrans" cxnId="{E5D46B8B-276B-40B6-AFA2-581776A1BC2E}">
      <dgm:prSet/>
      <dgm:spPr/>
      <dgm:t>
        <a:bodyPr/>
        <a:lstStyle/>
        <a:p>
          <a:endParaRPr lang="en-US"/>
        </a:p>
      </dgm:t>
    </dgm:pt>
    <dgm:pt modelId="{84A50AE4-3E5B-4994-9E7A-9E4DF672CDD4}" type="sibTrans" cxnId="{E5D46B8B-276B-40B6-AFA2-581776A1BC2E}">
      <dgm:prSet/>
      <dgm:spPr/>
      <dgm:t>
        <a:bodyPr/>
        <a:lstStyle/>
        <a:p>
          <a:endParaRPr lang="en-US"/>
        </a:p>
      </dgm:t>
    </dgm:pt>
    <dgm:pt modelId="{195C38F8-D7AB-4FE4-963B-FBF97BE1536F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Occurs despite prophylaxis</a:t>
          </a:r>
          <a:endParaRPr lang="en-US" dirty="0">
            <a:solidFill>
              <a:srgbClr val="002060"/>
            </a:solidFill>
          </a:endParaRPr>
        </a:p>
      </dgm:t>
    </dgm:pt>
    <dgm:pt modelId="{9E6DA505-9630-4BD0-B0F3-D4171ABFA492}" type="parTrans" cxnId="{32AC3F01-8221-4BCA-815F-A883155B5834}">
      <dgm:prSet/>
      <dgm:spPr/>
      <dgm:t>
        <a:bodyPr/>
        <a:lstStyle/>
        <a:p>
          <a:endParaRPr lang="en-US"/>
        </a:p>
      </dgm:t>
    </dgm:pt>
    <dgm:pt modelId="{B6394039-EAF7-46F3-B544-7154BA28A7C7}" type="sibTrans" cxnId="{32AC3F01-8221-4BCA-815F-A883155B5834}">
      <dgm:prSet/>
      <dgm:spPr/>
      <dgm:t>
        <a:bodyPr/>
        <a:lstStyle/>
        <a:p>
          <a:endParaRPr lang="en-US"/>
        </a:p>
      </dgm:t>
    </dgm:pt>
    <dgm:pt modelId="{29CA1651-A75D-437B-9ACE-C9FEC5F7D463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Utilize other agents/mechanisms</a:t>
          </a:r>
          <a:endParaRPr lang="en-US" dirty="0">
            <a:solidFill>
              <a:srgbClr val="002060"/>
            </a:solidFill>
          </a:endParaRPr>
        </a:p>
      </dgm:t>
    </dgm:pt>
    <dgm:pt modelId="{75AE8697-5603-40FF-A1A5-2A1BB394BA7D}" type="parTrans" cxnId="{FB36673B-0544-448A-963F-458029541412}">
      <dgm:prSet/>
      <dgm:spPr/>
      <dgm:t>
        <a:bodyPr/>
        <a:lstStyle/>
        <a:p>
          <a:endParaRPr lang="en-US"/>
        </a:p>
      </dgm:t>
    </dgm:pt>
    <dgm:pt modelId="{93F2F9CD-7F35-4B7E-AC9D-0D01FF0FD947}" type="sibTrans" cxnId="{FB36673B-0544-448A-963F-458029541412}">
      <dgm:prSet/>
      <dgm:spPr/>
      <dgm:t>
        <a:bodyPr/>
        <a:lstStyle/>
        <a:p>
          <a:endParaRPr lang="en-US"/>
        </a:p>
      </dgm:t>
    </dgm:pt>
    <dgm:pt modelId="{D4D6D293-4C94-4541-B605-7BEE04D00EF4}" type="pres">
      <dgm:prSet presAssocID="{3B582F33-8605-4711-89C2-E61425DE8E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8970F-D7F3-4B18-9AA8-A7F09A6E3A1F}" type="pres">
      <dgm:prSet presAssocID="{66C59B93-04AB-4315-9081-B8A651B2AB3E}" presName="composite" presStyleCnt="0"/>
      <dgm:spPr/>
    </dgm:pt>
    <dgm:pt modelId="{FF0EE140-B510-4871-9A38-76D46C3C1CE1}" type="pres">
      <dgm:prSet presAssocID="{66C59B93-04AB-4315-9081-B8A651B2AB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8B994-A67A-46F9-83A7-34A274C2B7F4}" type="pres">
      <dgm:prSet presAssocID="{66C59B93-04AB-4315-9081-B8A651B2AB3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212B6-E873-468E-916D-789A93315D76}" type="pres">
      <dgm:prSet presAssocID="{382632CE-EAC9-4EEB-BC82-FE00C967CAC7}" presName="space" presStyleCnt="0"/>
      <dgm:spPr/>
    </dgm:pt>
    <dgm:pt modelId="{7623DCF0-157B-4140-85C4-118CDEDB664A}" type="pres">
      <dgm:prSet presAssocID="{E87FCCEA-FB36-4454-93CC-C3E68757ECE8}" presName="composite" presStyleCnt="0"/>
      <dgm:spPr/>
    </dgm:pt>
    <dgm:pt modelId="{8E8E209E-2037-4E80-B19A-90B739678400}" type="pres">
      <dgm:prSet presAssocID="{E87FCCEA-FB36-4454-93CC-C3E68757EC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0905E-57CC-4A17-A2C8-DA473DA0E136}" type="pres">
      <dgm:prSet presAssocID="{E87FCCEA-FB36-4454-93CC-C3E68757ECE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3D878-45A4-4B8C-90AE-64A2B54DA5C3}" type="pres">
      <dgm:prSet presAssocID="{99C12A73-1FC4-4152-B729-1E6CE07BE5AA}" presName="space" presStyleCnt="0"/>
      <dgm:spPr/>
    </dgm:pt>
    <dgm:pt modelId="{1A50CED5-ACDD-4286-8364-E91610C14CBC}" type="pres">
      <dgm:prSet presAssocID="{8D5E5B6F-8B66-42DA-83DA-D90B577CC355}" presName="composite" presStyleCnt="0"/>
      <dgm:spPr/>
    </dgm:pt>
    <dgm:pt modelId="{B6FCA47C-3829-484A-A3AD-4B679E932F15}" type="pres">
      <dgm:prSet presAssocID="{8D5E5B6F-8B66-42DA-83DA-D90B577CC35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5BB75-89BF-483A-A3C7-EC6F2496DFD2}" type="pres">
      <dgm:prSet presAssocID="{8D5E5B6F-8B66-42DA-83DA-D90B577CC35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150DA-BD8B-4348-AA88-AD789B6C3428}" type="pres">
      <dgm:prSet presAssocID="{B690C966-01F1-48C4-929F-4465FB91431D}" presName="space" presStyleCnt="0"/>
      <dgm:spPr/>
    </dgm:pt>
    <dgm:pt modelId="{8F27E331-2395-412E-90B0-94C1B132120F}" type="pres">
      <dgm:prSet presAssocID="{04930B8B-583F-492D-988A-1140BCCE6858}" presName="composite" presStyleCnt="0"/>
      <dgm:spPr/>
    </dgm:pt>
    <dgm:pt modelId="{FB6529FB-DE3D-4496-9FB3-CA2AEE3DBBDF}" type="pres">
      <dgm:prSet presAssocID="{04930B8B-583F-492D-988A-1140BCCE685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927AF-22CD-458D-A686-14B60C203E01}" type="pres">
      <dgm:prSet presAssocID="{04930B8B-583F-492D-988A-1140BCCE685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4914B-BEAE-49A2-8F88-3F4FB0A9E041}" srcId="{8D5E5B6F-8B66-42DA-83DA-D90B577CC355}" destId="{6223C05C-EA96-49BC-AE12-705A5F8F2B3C}" srcOrd="0" destOrd="0" parTransId="{16201CEA-10CD-4C58-BE39-D9BDE80CDEBF}" sibTransId="{6B7A9C9D-C674-4B45-8431-606B3CBB88A4}"/>
    <dgm:cxn modelId="{7D3A931F-2E5D-4A5D-9F81-75D9D514BE96}" type="presOf" srcId="{195C38F8-D7AB-4FE4-963B-FBF97BE1536F}" destId="{D26927AF-22CD-458D-A686-14B60C203E01}" srcOrd="0" destOrd="0" presId="urn:microsoft.com/office/officeart/2005/8/layout/hList1"/>
    <dgm:cxn modelId="{B6399B97-336F-4171-83B4-8839189FD54C}" srcId="{3B582F33-8605-4711-89C2-E61425DE8EC5}" destId="{E87FCCEA-FB36-4454-93CC-C3E68757ECE8}" srcOrd="1" destOrd="0" parTransId="{882E9696-B67E-4405-9351-91B1584E20ED}" sibTransId="{99C12A73-1FC4-4152-B729-1E6CE07BE5AA}"/>
    <dgm:cxn modelId="{6D2DAF58-C446-48C3-A3D7-FB1A9EB245A0}" srcId="{89D3D0CE-3630-4B29-A283-72B0B00B6FED}" destId="{5DEB55B2-1559-403A-8825-1E3A1792200A}" srcOrd="0" destOrd="0" parTransId="{7EB7D21E-5768-45DF-8DB2-DE96A7AC7C93}" sibTransId="{25E5CAAD-91C8-4641-9334-0B0A7DB42281}"/>
    <dgm:cxn modelId="{C33071AB-E55F-4E5C-B144-3AE67502017C}" srcId="{66C59B93-04AB-4315-9081-B8A651B2AB3E}" destId="{E77CD459-0733-4498-A09D-42E532243501}" srcOrd="0" destOrd="0" parTransId="{7EC73B5F-30BA-4357-9F17-E00882EEACB9}" sibTransId="{98DCC2D0-CF5B-4ABE-A828-1CA34769A855}"/>
    <dgm:cxn modelId="{FE86BFAB-DF1E-4C98-849F-D1079818E885}" srcId="{66C59B93-04AB-4315-9081-B8A651B2AB3E}" destId="{8F547980-7560-4435-A634-499DEEF25914}" srcOrd="1" destOrd="0" parTransId="{23E5CDF9-82DF-4ECB-9663-4E9C2FF122CD}" sibTransId="{C22BCE2E-7243-463A-B4F6-51D0DA1F55A3}"/>
    <dgm:cxn modelId="{93288BEA-E5CE-47B0-8C14-1022DA706B07}" type="presOf" srcId="{E77CD459-0733-4498-A09D-42E532243501}" destId="{F508B994-A67A-46F9-83A7-34A274C2B7F4}" srcOrd="0" destOrd="0" presId="urn:microsoft.com/office/officeart/2005/8/layout/hList1"/>
    <dgm:cxn modelId="{37EE7DFD-88AA-4D60-9179-05A6CA8908C3}" srcId="{89D3D0CE-3630-4B29-A283-72B0B00B6FED}" destId="{49D90B21-493F-470F-AD04-59E8599BA856}" srcOrd="1" destOrd="0" parTransId="{1C606112-E2FD-41FF-8896-D677690C71AF}" sibTransId="{D4B4F2F7-67FD-43AC-9141-C94429BBEF4E}"/>
    <dgm:cxn modelId="{32AC3F01-8221-4BCA-815F-A883155B5834}" srcId="{04930B8B-583F-492D-988A-1140BCCE6858}" destId="{195C38F8-D7AB-4FE4-963B-FBF97BE1536F}" srcOrd="0" destOrd="0" parTransId="{9E6DA505-9630-4BD0-B0F3-D4171ABFA492}" sibTransId="{B6394039-EAF7-46F3-B544-7154BA28A7C7}"/>
    <dgm:cxn modelId="{CC3D4C4C-1445-411E-AF9D-81991E4F65AF}" type="presOf" srcId="{4623A17F-AA57-47E1-989F-79CBB418F22F}" destId="{F508B994-A67A-46F9-83A7-34A274C2B7F4}" srcOrd="0" destOrd="2" presId="urn:microsoft.com/office/officeart/2005/8/layout/hList1"/>
    <dgm:cxn modelId="{A30E9DFA-D1B0-4194-A94B-969086D9C655}" type="presOf" srcId="{49D90B21-493F-470F-AD04-59E8599BA856}" destId="{F0D0905E-57CC-4A17-A2C8-DA473DA0E136}" srcOrd="0" destOrd="3" presId="urn:microsoft.com/office/officeart/2005/8/layout/hList1"/>
    <dgm:cxn modelId="{6FD42751-0614-42D2-B111-875D891078B0}" srcId="{89D3D0CE-3630-4B29-A283-72B0B00B6FED}" destId="{9D32B21B-BC27-45BF-A0CB-E7B390749014}" srcOrd="2" destOrd="0" parTransId="{BECE5A9D-AA4D-41F8-8827-FDF6688F77C3}" sibTransId="{C48DABC7-CD5C-45E5-81DD-5C3844A35993}"/>
    <dgm:cxn modelId="{BB22F582-CFC0-4575-AB08-F1D2A9AE36C3}" type="presOf" srcId="{8F547980-7560-4435-A634-499DEEF25914}" destId="{F508B994-A67A-46F9-83A7-34A274C2B7F4}" srcOrd="0" destOrd="1" presId="urn:microsoft.com/office/officeart/2005/8/layout/hList1"/>
    <dgm:cxn modelId="{91D7DFC8-F7F2-4895-A337-601248B120CE}" srcId="{89D3D0CE-3630-4B29-A283-72B0B00B6FED}" destId="{7EB0B9D6-7E38-47A0-924D-A697CE271CDC}" srcOrd="3" destOrd="0" parTransId="{353132AF-DAE0-4B9B-BA3D-DFC3F58B1324}" sibTransId="{3E11A145-01AB-46C5-8353-C090F4E01692}"/>
    <dgm:cxn modelId="{801EA9A2-F77E-4AB9-BD5F-A67FC688257F}" type="presOf" srcId="{92E60903-0D66-438A-8CCE-1BFE0FDF59B6}" destId="{F508B994-A67A-46F9-83A7-34A274C2B7F4}" srcOrd="0" destOrd="3" presId="urn:microsoft.com/office/officeart/2005/8/layout/hList1"/>
    <dgm:cxn modelId="{C875BDC0-2862-47CF-886B-BD49A0C582A8}" type="presOf" srcId="{89D3D0CE-3630-4B29-A283-72B0B00B6FED}" destId="{F0D0905E-57CC-4A17-A2C8-DA473DA0E136}" srcOrd="0" destOrd="1" presId="urn:microsoft.com/office/officeart/2005/8/layout/hList1"/>
    <dgm:cxn modelId="{70BB3548-1C91-4EEE-9474-2C0ABE402359}" srcId="{3B582F33-8605-4711-89C2-E61425DE8EC5}" destId="{8D5E5B6F-8B66-42DA-83DA-D90B577CC355}" srcOrd="2" destOrd="0" parTransId="{86869541-414D-4E1D-A2A8-6021B5656539}" sibTransId="{B690C966-01F1-48C4-929F-4465FB91431D}"/>
    <dgm:cxn modelId="{FB36673B-0544-448A-963F-458029541412}" srcId="{04930B8B-583F-492D-988A-1140BCCE6858}" destId="{29CA1651-A75D-437B-9ACE-C9FEC5F7D463}" srcOrd="1" destOrd="0" parTransId="{75AE8697-5603-40FF-A1A5-2A1BB394BA7D}" sibTransId="{93F2F9CD-7F35-4B7E-AC9D-0D01FF0FD947}"/>
    <dgm:cxn modelId="{D56DC0C2-67AC-43EE-8D83-FFE2EDCFC72E}" type="presOf" srcId="{66C59B93-04AB-4315-9081-B8A651B2AB3E}" destId="{FF0EE140-B510-4871-9A38-76D46C3C1CE1}" srcOrd="0" destOrd="0" presId="urn:microsoft.com/office/officeart/2005/8/layout/hList1"/>
    <dgm:cxn modelId="{322AF573-5665-46AF-A7CC-DFF61AD34324}" type="presOf" srcId="{9D32B21B-BC27-45BF-A0CB-E7B390749014}" destId="{F0D0905E-57CC-4A17-A2C8-DA473DA0E136}" srcOrd="0" destOrd="4" presId="urn:microsoft.com/office/officeart/2005/8/layout/hList1"/>
    <dgm:cxn modelId="{1447BE11-2948-41D6-97E8-734360FD608C}" type="presOf" srcId="{7EB0B9D6-7E38-47A0-924D-A697CE271CDC}" destId="{F0D0905E-57CC-4A17-A2C8-DA473DA0E136}" srcOrd="0" destOrd="5" presId="urn:microsoft.com/office/officeart/2005/8/layout/hList1"/>
    <dgm:cxn modelId="{0CC14B5B-34F5-4865-BE63-CE0892389A17}" srcId="{8D5E5B6F-8B66-42DA-83DA-D90B577CC355}" destId="{2E3DAED0-CCD5-4480-9083-7BEB65965C0C}" srcOrd="1" destOrd="0" parTransId="{2FD2B8C8-2EC6-42E9-949A-B8431CCE3BA3}" sibTransId="{05F67292-EA49-48CB-ABBC-F1773C6B3AB8}"/>
    <dgm:cxn modelId="{EC10692B-653D-4F8D-8B67-6B5711C062B7}" type="presOf" srcId="{DDEE95FB-1B69-4702-A2CB-6C169A8BA734}" destId="{F0D0905E-57CC-4A17-A2C8-DA473DA0E136}" srcOrd="0" destOrd="0" presId="urn:microsoft.com/office/officeart/2005/8/layout/hList1"/>
    <dgm:cxn modelId="{E716F575-3F26-418F-8435-27F9584F69C4}" type="presOf" srcId="{E87FCCEA-FB36-4454-93CC-C3E68757ECE8}" destId="{8E8E209E-2037-4E80-B19A-90B739678400}" srcOrd="0" destOrd="0" presId="urn:microsoft.com/office/officeart/2005/8/layout/hList1"/>
    <dgm:cxn modelId="{2932A3A7-FE72-4097-B782-3175E5EBECE5}" type="presOf" srcId="{8D5E5B6F-8B66-42DA-83DA-D90B577CC355}" destId="{B6FCA47C-3829-484A-A3AD-4B679E932F15}" srcOrd="0" destOrd="0" presId="urn:microsoft.com/office/officeart/2005/8/layout/hList1"/>
    <dgm:cxn modelId="{5A5DCAD0-6A43-4159-918E-C7C3D766842D}" type="presOf" srcId="{2E3DAED0-CCD5-4480-9083-7BEB65965C0C}" destId="{4A95BB75-89BF-483A-A3C7-EC6F2496DFD2}" srcOrd="0" destOrd="1" presId="urn:microsoft.com/office/officeart/2005/8/layout/hList1"/>
    <dgm:cxn modelId="{4C0A03F2-7645-4B0B-AEB1-9FE4D5D9C460}" type="presOf" srcId="{04930B8B-583F-492D-988A-1140BCCE6858}" destId="{FB6529FB-DE3D-4496-9FB3-CA2AEE3DBBDF}" srcOrd="0" destOrd="0" presId="urn:microsoft.com/office/officeart/2005/8/layout/hList1"/>
    <dgm:cxn modelId="{B0D02038-4070-4DDB-B34C-0925FCC9C080}" srcId="{3B582F33-8605-4711-89C2-E61425DE8EC5}" destId="{66C59B93-04AB-4315-9081-B8A651B2AB3E}" srcOrd="0" destOrd="0" parTransId="{320CADCC-C002-4F09-B3FE-B9856B5DC646}" sibTransId="{382632CE-EAC9-4EEB-BC82-FE00C967CAC7}"/>
    <dgm:cxn modelId="{3B43812A-0173-4995-81E7-12DB3B9E19C6}" srcId="{E87FCCEA-FB36-4454-93CC-C3E68757ECE8}" destId="{89D3D0CE-3630-4B29-A283-72B0B00B6FED}" srcOrd="1" destOrd="0" parTransId="{0AFEF68B-304C-4D4C-A151-FCE1BAE45C86}" sibTransId="{19605E25-A1C4-4B7F-A802-10182C194BE8}"/>
    <dgm:cxn modelId="{57598828-3237-4E5F-AA1C-4147DFC2C971}" srcId="{66C59B93-04AB-4315-9081-B8A651B2AB3E}" destId="{92E60903-0D66-438A-8CCE-1BFE0FDF59B6}" srcOrd="3" destOrd="0" parTransId="{BCDD6B90-F486-4EB4-9776-B85D51302C7D}" sibTransId="{B7AEDC38-D2C5-4E6A-A75D-0DF401BB4954}"/>
    <dgm:cxn modelId="{E5D46B8B-276B-40B6-AFA2-581776A1BC2E}" srcId="{66C59B93-04AB-4315-9081-B8A651B2AB3E}" destId="{4623A17F-AA57-47E1-989F-79CBB418F22F}" srcOrd="2" destOrd="0" parTransId="{46FCB8F1-5D2D-4F17-A45B-A1CB5318E097}" sibTransId="{84A50AE4-3E5B-4994-9E7A-9E4DF672CDD4}"/>
    <dgm:cxn modelId="{7D332242-EE68-418C-A872-D947F4FA663D}" srcId="{3B582F33-8605-4711-89C2-E61425DE8EC5}" destId="{04930B8B-583F-492D-988A-1140BCCE6858}" srcOrd="3" destOrd="0" parTransId="{5ED28107-E81C-459F-89B7-C34B9085AA87}" sibTransId="{46AF0A16-4BAE-47AE-8D56-545DC947E46D}"/>
    <dgm:cxn modelId="{E6E2E032-446C-4CF3-BA53-3B130DBD3F1F}" type="presOf" srcId="{29CA1651-A75D-437B-9ACE-C9FEC5F7D463}" destId="{D26927AF-22CD-458D-A686-14B60C203E01}" srcOrd="0" destOrd="1" presId="urn:microsoft.com/office/officeart/2005/8/layout/hList1"/>
    <dgm:cxn modelId="{6556D45C-24F8-4E7B-AF00-AEF907960FEA}" type="presOf" srcId="{5DEB55B2-1559-403A-8825-1E3A1792200A}" destId="{F0D0905E-57CC-4A17-A2C8-DA473DA0E136}" srcOrd="0" destOrd="2" presId="urn:microsoft.com/office/officeart/2005/8/layout/hList1"/>
    <dgm:cxn modelId="{9763CE28-FA9B-4E50-B197-A6A0705C37C6}" srcId="{E87FCCEA-FB36-4454-93CC-C3E68757ECE8}" destId="{DDEE95FB-1B69-4702-A2CB-6C169A8BA734}" srcOrd="0" destOrd="0" parTransId="{BDD9E0E2-385D-4925-9A4D-DFC79DC503A3}" sibTransId="{876B41A4-4620-4978-BCBD-A8AA194F3A58}"/>
    <dgm:cxn modelId="{B896DAEA-80D0-4352-9969-538A96641AF4}" type="presOf" srcId="{6223C05C-EA96-49BC-AE12-705A5F8F2B3C}" destId="{4A95BB75-89BF-483A-A3C7-EC6F2496DFD2}" srcOrd="0" destOrd="0" presId="urn:microsoft.com/office/officeart/2005/8/layout/hList1"/>
    <dgm:cxn modelId="{0A8C25B0-F3B5-4C0B-98B6-5C7EF339F7CA}" type="presOf" srcId="{3B582F33-8605-4711-89C2-E61425DE8EC5}" destId="{D4D6D293-4C94-4541-B605-7BEE04D00EF4}" srcOrd="0" destOrd="0" presId="urn:microsoft.com/office/officeart/2005/8/layout/hList1"/>
    <dgm:cxn modelId="{A5BD8132-FCC8-4345-AA2D-CCC7E57EAE30}" type="presParOf" srcId="{D4D6D293-4C94-4541-B605-7BEE04D00EF4}" destId="{C848970F-D7F3-4B18-9AA8-A7F09A6E3A1F}" srcOrd="0" destOrd="0" presId="urn:microsoft.com/office/officeart/2005/8/layout/hList1"/>
    <dgm:cxn modelId="{AAC1C05A-AAF1-4CA4-B953-18BC4DBC1BFE}" type="presParOf" srcId="{C848970F-D7F3-4B18-9AA8-A7F09A6E3A1F}" destId="{FF0EE140-B510-4871-9A38-76D46C3C1CE1}" srcOrd="0" destOrd="0" presId="urn:microsoft.com/office/officeart/2005/8/layout/hList1"/>
    <dgm:cxn modelId="{0A7B314F-5720-413E-A063-4C25F14F5DB7}" type="presParOf" srcId="{C848970F-D7F3-4B18-9AA8-A7F09A6E3A1F}" destId="{F508B994-A67A-46F9-83A7-34A274C2B7F4}" srcOrd="1" destOrd="0" presId="urn:microsoft.com/office/officeart/2005/8/layout/hList1"/>
    <dgm:cxn modelId="{434CF3AA-6641-4A3C-87BC-01F6D2F1F270}" type="presParOf" srcId="{D4D6D293-4C94-4541-B605-7BEE04D00EF4}" destId="{742212B6-E873-468E-916D-789A93315D76}" srcOrd="1" destOrd="0" presId="urn:microsoft.com/office/officeart/2005/8/layout/hList1"/>
    <dgm:cxn modelId="{9097196D-BB42-42AA-BC2D-F071D4836E30}" type="presParOf" srcId="{D4D6D293-4C94-4541-B605-7BEE04D00EF4}" destId="{7623DCF0-157B-4140-85C4-118CDEDB664A}" srcOrd="2" destOrd="0" presId="urn:microsoft.com/office/officeart/2005/8/layout/hList1"/>
    <dgm:cxn modelId="{1F8EEC0E-B222-4A6B-9ACA-D9EE0AE2CE06}" type="presParOf" srcId="{7623DCF0-157B-4140-85C4-118CDEDB664A}" destId="{8E8E209E-2037-4E80-B19A-90B739678400}" srcOrd="0" destOrd="0" presId="urn:microsoft.com/office/officeart/2005/8/layout/hList1"/>
    <dgm:cxn modelId="{B06EA547-C3F2-4B18-AC72-9F5DBE5C6C6C}" type="presParOf" srcId="{7623DCF0-157B-4140-85C4-118CDEDB664A}" destId="{F0D0905E-57CC-4A17-A2C8-DA473DA0E136}" srcOrd="1" destOrd="0" presId="urn:microsoft.com/office/officeart/2005/8/layout/hList1"/>
    <dgm:cxn modelId="{B0653266-6F6F-4B74-AE29-735003E5CBED}" type="presParOf" srcId="{D4D6D293-4C94-4541-B605-7BEE04D00EF4}" destId="{5253D878-45A4-4B8C-90AE-64A2B54DA5C3}" srcOrd="3" destOrd="0" presId="urn:microsoft.com/office/officeart/2005/8/layout/hList1"/>
    <dgm:cxn modelId="{42FEC24A-8CDD-4519-9DC2-6DE1780B3410}" type="presParOf" srcId="{D4D6D293-4C94-4541-B605-7BEE04D00EF4}" destId="{1A50CED5-ACDD-4286-8364-E91610C14CBC}" srcOrd="4" destOrd="0" presId="urn:microsoft.com/office/officeart/2005/8/layout/hList1"/>
    <dgm:cxn modelId="{8ADC36AF-5F0B-4100-94A9-D3806EF01D36}" type="presParOf" srcId="{1A50CED5-ACDD-4286-8364-E91610C14CBC}" destId="{B6FCA47C-3829-484A-A3AD-4B679E932F15}" srcOrd="0" destOrd="0" presId="urn:microsoft.com/office/officeart/2005/8/layout/hList1"/>
    <dgm:cxn modelId="{254BA7ED-5DD8-4BBD-8EEA-5FB3F7474A4E}" type="presParOf" srcId="{1A50CED5-ACDD-4286-8364-E91610C14CBC}" destId="{4A95BB75-89BF-483A-A3C7-EC6F2496DFD2}" srcOrd="1" destOrd="0" presId="urn:microsoft.com/office/officeart/2005/8/layout/hList1"/>
    <dgm:cxn modelId="{49C235C2-EBCE-4015-8EC8-175AA8EC0767}" type="presParOf" srcId="{D4D6D293-4C94-4541-B605-7BEE04D00EF4}" destId="{A7C150DA-BD8B-4348-AA88-AD789B6C3428}" srcOrd="5" destOrd="0" presId="urn:microsoft.com/office/officeart/2005/8/layout/hList1"/>
    <dgm:cxn modelId="{10E3DDF5-0045-4C14-B2C1-096C60114CB4}" type="presParOf" srcId="{D4D6D293-4C94-4541-B605-7BEE04D00EF4}" destId="{8F27E331-2395-412E-90B0-94C1B132120F}" srcOrd="6" destOrd="0" presId="urn:microsoft.com/office/officeart/2005/8/layout/hList1"/>
    <dgm:cxn modelId="{F363DDFC-CB3C-4BF4-8597-A360D07A48C0}" type="presParOf" srcId="{8F27E331-2395-412E-90B0-94C1B132120F}" destId="{FB6529FB-DE3D-4496-9FB3-CA2AEE3DBBDF}" srcOrd="0" destOrd="0" presId="urn:microsoft.com/office/officeart/2005/8/layout/hList1"/>
    <dgm:cxn modelId="{ACE5999D-6C02-4982-8CA4-875EE5D1C928}" type="presParOf" srcId="{8F27E331-2395-412E-90B0-94C1B132120F}" destId="{D26927AF-22CD-458D-A686-14B60C203E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5F47E-B385-4CE0-AA38-E2A75070B06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60EED-AE50-4920-A905-BC3B2A37B7FC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CINV</a:t>
          </a:r>
          <a:endParaRPr lang="en-US" dirty="0">
            <a:solidFill>
              <a:schemeClr val="bg1"/>
            </a:solidFill>
          </a:endParaRPr>
        </a:p>
      </dgm:t>
    </dgm:pt>
    <dgm:pt modelId="{CAEA116E-F8C1-4338-B7A6-D4E119392A6E}" type="parTrans" cxnId="{B7D3C323-EED9-4BAD-88A6-FD99D2EE9B6D}">
      <dgm:prSet/>
      <dgm:spPr/>
      <dgm:t>
        <a:bodyPr/>
        <a:lstStyle/>
        <a:p>
          <a:endParaRPr lang="en-US"/>
        </a:p>
      </dgm:t>
    </dgm:pt>
    <dgm:pt modelId="{6DAC77EF-1195-48D9-8917-BC122BCD56A7}" type="sibTrans" cxnId="{B7D3C323-EED9-4BAD-88A6-FD99D2EE9B6D}">
      <dgm:prSet/>
      <dgm:spPr/>
      <dgm:t>
        <a:bodyPr/>
        <a:lstStyle/>
        <a:p>
          <a:endParaRPr lang="en-US"/>
        </a:p>
      </dgm:t>
    </dgm:pt>
    <dgm:pt modelId="{AB6385DB-1358-434B-98A5-3B38DB7AF441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High</a:t>
          </a:r>
          <a:endParaRPr lang="en-US" dirty="0">
            <a:solidFill>
              <a:srgbClr val="002060"/>
            </a:solidFill>
          </a:endParaRPr>
        </a:p>
      </dgm:t>
    </dgm:pt>
    <dgm:pt modelId="{CDDDA48F-8EB2-4D5D-99E3-FE5752910E7B}" type="parTrans" cxnId="{2539C2DB-906C-4B45-93E5-1FD7787D2E78}">
      <dgm:prSet/>
      <dgm:spPr/>
      <dgm:t>
        <a:bodyPr/>
        <a:lstStyle/>
        <a:p>
          <a:endParaRPr lang="en-US"/>
        </a:p>
      </dgm:t>
    </dgm:pt>
    <dgm:pt modelId="{9F3AAB8B-3DEE-4DB9-9493-3F1B26F22C51}" type="sibTrans" cxnId="{2539C2DB-906C-4B45-93E5-1FD7787D2E78}">
      <dgm:prSet/>
      <dgm:spPr/>
      <dgm:t>
        <a:bodyPr/>
        <a:lstStyle/>
        <a:p>
          <a:endParaRPr lang="en-US"/>
        </a:p>
      </dgm:t>
    </dgm:pt>
    <dgm:pt modelId="{9832BF4C-28F7-419E-A6CA-2663653F9D89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Moderate</a:t>
          </a:r>
          <a:endParaRPr lang="en-US" dirty="0">
            <a:solidFill>
              <a:srgbClr val="002060"/>
            </a:solidFill>
          </a:endParaRPr>
        </a:p>
      </dgm:t>
    </dgm:pt>
    <dgm:pt modelId="{D41F9C2D-F526-4A34-9B0E-FD39528E629C}" type="parTrans" cxnId="{1020E05E-347D-4970-9108-80B4ABD36E0E}">
      <dgm:prSet/>
      <dgm:spPr/>
      <dgm:t>
        <a:bodyPr/>
        <a:lstStyle/>
        <a:p>
          <a:endParaRPr lang="en-US"/>
        </a:p>
      </dgm:t>
    </dgm:pt>
    <dgm:pt modelId="{1788FECC-2789-4AC9-9F0A-676B24A0A577}" type="sibTrans" cxnId="{1020E05E-347D-4970-9108-80B4ABD36E0E}">
      <dgm:prSet/>
      <dgm:spPr/>
      <dgm:t>
        <a:bodyPr/>
        <a:lstStyle/>
        <a:p>
          <a:endParaRPr lang="en-US"/>
        </a:p>
      </dgm:t>
    </dgm:pt>
    <dgm:pt modelId="{3A002B03-FB7C-4A4A-8322-65FCCB5F386C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aseline="0" dirty="0" smtClean="0">
              <a:solidFill>
                <a:srgbClr val="002060"/>
              </a:solidFill>
            </a:rPr>
            <a:t>Low</a:t>
          </a:r>
          <a:endParaRPr lang="en-US" baseline="0" dirty="0">
            <a:solidFill>
              <a:srgbClr val="002060"/>
            </a:solidFill>
          </a:endParaRPr>
        </a:p>
      </dgm:t>
    </dgm:pt>
    <dgm:pt modelId="{D50FBD9A-9FF6-404D-A88C-9220ACA9C988}" type="parTrans" cxnId="{8E1FDDE8-ED3A-43F3-9C4B-A1728331F088}">
      <dgm:prSet/>
      <dgm:spPr/>
      <dgm:t>
        <a:bodyPr/>
        <a:lstStyle/>
        <a:p>
          <a:endParaRPr lang="en-US"/>
        </a:p>
      </dgm:t>
    </dgm:pt>
    <dgm:pt modelId="{D2EF7C7D-1DC5-4089-9CF7-EE040BE1D8A5}" type="sibTrans" cxnId="{8E1FDDE8-ED3A-43F3-9C4B-A1728331F088}">
      <dgm:prSet/>
      <dgm:spPr/>
      <dgm:t>
        <a:bodyPr/>
        <a:lstStyle/>
        <a:p>
          <a:endParaRPr lang="en-US"/>
        </a:p>
      </dgm:t>
    </dgm:pt>
    <dgm:pt modelId="{711059A0-2ABE-440A-80AC-E98CDF509E24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aseline="0" dirty="0" smtClean="0">
              <a:solidFill>
                <a:srgbClr val="002060"/>
              </a:solidFill>
            </a:rPr>
            <a:t>Minimal</a:t>
          </a:r>
          <a:endParaRPr lang="en-US" baseline="0" dirty="0">
            <a:solidFill>
              <a:srgbClr val="002060"/>
            </a:solidFill>
          </a:endParaRPr>
        </a:p>
      </dgm:t>
    </dgm:pt>
    <dgm:pt modelId="{6670DA35-2F06-43DA-989E-05393F197459}" type="parTrans" cxnId="{E4F1DF86-E51A-488A-8D04-D14354DD41B0}">
      <dgm:prSet/>
      <dgm:spPr/>
      <dgm:t>
        <a:bodyPr/>
        <a:lstStyle/>
        <a:p>
          <a:endParaRPr lang="en-US"/>
        </a:p>
      </dgm:t>
    </dgm:pt>
    <dgm:pt modelId="{0B83F16A-3709-4DB8-9D98-C318AEB0F851}" type="sibTrans" cxnId="{E4F1DF86-E51A-488A-8D04-D14354DD41B0}">
      <dgm:prSet/>
      <dgm:spPr/>
      <dgm:t>
        <a:bodyPr/>
        <a:lstStyle/>
        <a:p>
          <a:endParaRPr lang="en-US"/>
        </a:p>
      </dgm:t>
    </dgm:pt>
    <dgm:pt modelId="{72C74EB2-C336-4E49-942C-F9E637EFB4E5}" type="pres">
      <dgm:prSet presAssocID="{4515F47E-B385-4CE0-AA38-E2A75070B0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B75B3-FB45-49DF-AF0C-C1A041544CB4}" type="pres">
      <dgm:prSet presAssocID="{4515F47E-B385-4CE0-AA38-E2A75070B069}" presName="matrix" presStyleCnt="0"/>
      <dgm:spPr/>
    </dgm:pt>
    <dgm:pt modelId="{5BA244C9-28F7-4200-B402-36085CE2B05A}" type="pres">
      <dgm:prSet presAssocID="{4515F47E-B385-4CE0-AA38-E2A75070B069}" presName="tile1" presStyleLbl="node1" presStyleIdx="0" presStyleCnt="4" custLinFactNeighborY="-812"/>
      <dgm:spPr/>
      <dgm:t>
        <a:bodyPr/>
        <a:lstStyle/>
        <a:p>
          <a:endParaRPr lang="en-US"/>
        </a:p>
      </dgm:t>
    </dgm:pt>
    <dgm:pt modelId="{4109607C-6106-442B-B949-2229E9D8A9BE}" type="pres">
      <dgm:prSet presAssocID="{4515F47E-B385-4CE0-AA38-E2A75070B0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DAD9D-EC6E-42BB-9C4A-F862B23576FA}" type="pres">
      <dgm:prSet presAssocID="{4515F47E-B385-4CE0-AA38-E2A75070B069}" presName="tile2" presStyleLbl="node1" presStyleIdx="1" presStyleCnt="4" custLinFactNeighborY="-812"/>
      <dgm:spPr/>
      <dgm:t>
        <a:bodyPr/>
        <a:lstStyle/>
        <a:p>
          <a:endParaRPr lang="en-US"/>
        </a:p>
      </dgm:t>
    </dgm:pt>
    <dgm:pt modelId="{DE649765-3155-43E9-ABEB-10EC8E71B26A}" type="pres">
      <dgm:prSet presAssocID="{4515F47E-B385-4CE0-AA38-E2A75070B0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E1CE0-1EB8-42ED-ACDF-C1F4FCC6CEEC}" type="pres">
      <dgm:prSet presAssocID="{4515F47E-B385-4CE0-AA38-E2A75070B069}" presName="tile3" presStyleLbl="node1" presStyleIdx="2" presStyleCnt="4"/>
      <dgm:spPr/>
      <dgm:t>
        <a:bodyPr/>
        <a:lstStyle/>
        <a:p>
          <a:endParaRPr lang="en-US"/>
        </a:p>
      </dgm:t>
    </dgm:pt>
    <dgm:pt modelId="{5E0A7728-10F8-495F-8BBD-C7EBE8CE3595}" type="pres">
      <dgm:prSet presAssocID="{4515F47E-B385-4CE0-AA38-E2A75070B0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B93DC-6B1C-4A4C-A849-6519C5175E9B}" type="pres">
      <dgm:prSet presAssocID="{4515F47E-B385-4CE0-AA38-E2A75070B069}" presName="tile4" presStyleLbl="node1" presStyleIdx="3" presStyleCnt="4" custScaleY="100859" custLinFactNeighborY="-812"/>
      <dgm:spPr/>
      <dgm:t>
        <a:bodyPr/>
        <a:lstStyle/>
        <a:p>
          <a:endParaRPr lang="en-US"/>
        </a:p>
      </dgm:t>
    </dgm:pt>
    <dgm:pt modelId="{E7A2A32E-A25A-42DF-8FB6-3A70CA7206BE}" type="pres">
      <dgm:prSet presAssocID="{4515F47E-B385-4CE0-AA38-E2A75070B0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65F1-AB4E-43BA-BC80-AF07F2E5D2DD}" type="pres">
      <dgm:prSet presAssocID="{4515F47E-B385-4CE0-AA38-E2A75070B06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FDDE8-ED3A-43F3-9C4B-A1728331F088}" srcId="{20560EED-AE50-4920-A905-BC3B2A37B7FC}" destId="{3A002B03-FB7C-4A4A-8322-65FCCB5F386C}" srcOrd="2" destOrd="0" parTransId="{D50FBD9A-9FF6-404D-A88C-9220ACA9C988}" sibTransId="{D2EF7C7D-1DC5-4089-9CF7-EE040BE1D8A5}"/>
    <dgm:cxn modelId="{2539C2DB-906C-4B45-93E5-1FD7787D2E78}" srcId="{20560EED-AE50-4920-A905-BC3B2A37B7FC}" destId="{AB6385DB-1358-434B-98A5-3B38DB7AF441}" srcOrd="0" destOrd="0" parTransId="{CDDDA48F-8EB2-4D5D-99E3-FE5752910E7B}" sibTransId="{9F3AAB8B-3DEE-4DB9-9493-3F1B26F22C51}"/>
    <dgm:cxn modelId="{FCD85D49-6E10-4AEB-8A58-6F390F2F7741}" type="presOf" srcId="{4515F47E-B385-4CE0-AA38-E2A75070B069}" destId="{72C74EB2-C336-4E49-942C-F9E637EFB4E5}" srcOrd="0" destOrd="0" presId="urn:microsoft.com/office/officeart/2005/8/layout/matrix1"/>
    <dgm:cxn modelId="{4C9371B6-8BE9-4F63-B2F3-535A00B76104}" type="presOf" srcId="{711059A0-2ABE-440A-80AC-E98CDF509E24}" destId="{1B8B93DC-6B1C-4A4C-A849-6519C5175E9B}" srcOrd="0" destOrd="0" presId="urn:microsoft.com/office/officeart/2005/8/layout/matrix1"/>
    <dgm:cxn modelId="{1020E05E-347D-4970-9108-80B4ABD36E0E}" srcId="{20560EED-AE50-4920-A905-BC3B2A37B7FC}" destId="{9832BF4C-28F7-419E-A6CA-2663653F9D89}" srcOrd="1" destOrd="0" parTransId="{D41F9C2D-F526-4A34-9B0E-FD39528E629C}" sibTransId="{1788FECC-2789-4AC9-9F0A-676B24A0A577}"/>
    <dgm:cxn modelId="{31914700-556A-4E4D-B011-E52C689B6936}" type="presOf" srcId="{711059A0-2ABE-440A-80AC-E98CDF509E24}" destId="{E7A2A32E-A25A-42DF-8FB6-3A70CA7206BE}" srcOrd="1" destOrd="0" presId="urn:microsoft.com/office/officeart/2005/8/layout/matrix1"/>
    <dgm:cxn modelId="{7148CF9E-6742-49CE-95E3-EA1602246173}" type="presOf" srcId="{20560EED-AE50-4920-A905-BC3B2A37B7FC}" destId="{995F65F1-AB4E-43BA-BC80-AF07F2E5D2DD}" srcOrd="0" destOrd="0" presId="urn:microsoft.com/office/officeart/2005/8/layout/matrix1"/>
    <dgm:cxn modelId="{4EF6CB04-005A-44C1-BB34-E1A6EB669905}" type="presOf" srcId="{9832BF4C-28F7-419E-A6CA-2663653F9D89}" destId="{DE649765-3155-43E9-ABEB-10EC8E71B26A}" srcOrd="1" destOrd="0" presId="urn:microsoft.com/office/officeart/2005/8/layout/matrix1"/>
    <dgm:cxn modelId="{91D4413F-2C3F-44C9-A4AF-CD485F44790F}" type="presOf" srcId="{3A002B03-FB7C-4A4A-8322-65FCCB5F386C}" destId="{5E0A7728-10F8-495F-8BBD-C7EBE8CE3595}" srcOrd="1" destOrd="0" presId="urn:microsoft.com/office/officeart/2005/8/layout/matrix1"/>
    <dgm:cxn modelId="{B1E2A38A-8725-4544-A2F4-6044C044AE43}" type="presOf" srcId="{3A002B03-FB7C-4A4A-8322-65FCCB5F386C}" destId="{0CBE1CE0-1EB8-42ED-ACDF-C1F4FCC6CEEC}" srcOrd="0" destOrd="0" presId="urn:microsoft.com/office/officeart/2005/8/layout/matrix1"/>
    <dgm:cxn modelId="{76FCA875-4E96-4E43-BD21-3230BE8BD961}" type="presOf" srcId="{AB6385DB-1358-434B-98A5-3B38DB7AF441}" destId="{4109607C-6106-442B-B949-2229E9D8A9BE}" srcOrd="1" destOrd="0" presId="urn:microsoft.com/office/officeart/2005/8/layout/matrix1"/>
    <dgm:cxn modelId="{7D92DA6F-BA0F-488A-BFC3-814EC39921C2}" type="presOf" srcId="{9832BF4C-28F7-419E-A6CA-2663653F9D89}" destId="{B63DAD9D-EC6E-42BB-9C4A-F862B23576FA}" srcOrd="0" destOrd="0" presId="urn:microsoft.com/office/officeart/2005/8/layout/matrix1"/>
    <dgm:cxn modelId="{E4F1DF86-E51A-488A-8D04-D14354DD41B0}" srcId="{20560EED-AE50-4920-A905-BC3B2A37B7FC}" destId="{711059A0-2ABE-440A-80AC-E98CDF509E24}" srcOrd="3" destOrd="0" parTransId="{6670DA35-2F06-43DA-989E-05393F197459}" sibTransId="{0B83F16A-3709-4DB8-9D98-C318AEB0F851}"/>
    <dgm:cxn modelId="{B7D3C323-EED9-4BAD-88A6-FD99D2EE9B6D}" srcId="{4515F47E-B385-4CE0-AA38-E2A75070B069}" destId="{20560EED-AE50-4920-A905-BC3B2A37B7FC}" srcOrd="0" destOrd="0" parTransId="{CAEA116E-F8C1-4338-B7A6-D4E119392A6E}" sibTransId="{6DAC77EF-1195-48D9-8917-BC122BCD56A7}"/>
    <dgm:cxn modelId="{237C430D-55E9-4B9D-9D85-919713773F9D}" type="presOf" srcId="{AB6385DB-1358-434B-98A5-3B38DB7AF441}" destId="{5BA244C9-28F7-4200-B402-36085CE2B05A}" srcOrd="0" destOrd="0" presId="urn:microsoft.com/office/officeart/2005/8/layout/matrix1"/>
    <dgm:cxn modelId="{BC32A790-48C2-4769-92E7-97F7DCE6DA2C}" type="presParOf" srcId="{72C74EB2-C336-4E49-942C-F9E637EFB4E5}" destId="{145B75B3-FB45-49DF-AF0C-C1A041544CB4}" srcOrd="0" destOrd="0" presId="urn:microsoft.com/office/officeart/2005/8/layout/matrix1"/>
    <dgm:cxn modelId="{3BDB2B71-9F83-49CC-A096-43FD50467FA2}" type="presParOf" srcId="{145B75B3-FB45-49DF-AF0C-C1A041544CB4}" destId="{5BA244C9-28F7-4200-B402-36085CE2B05A}" srcOrd="0" destOrd="0" presId="urn:microsoft.com/office/officeart/2005/8/layout/matrix1"/>
    <dgm:cxn modelId="{BAD5EFCF-4C8A-48C4-B937-9A27CC04C0D0}" type="presParOf" srcId="{145B75B3-FB45-49DF-AF0C-C1A041544CB4}" destId="{4109607C-6106-442B-B949-2229E9D8A9BE}" srcOrd="1" destOrd="0" presId="urn:microsoft.com/office/officeart/2005/8/layout/matrix1"/>
    <dgm:cxn modelId="{F229C078-3560-4396-BFFE-21C765F9D6EB}" type="presParOf" srcId="{145B75B3-FB45-49DF-AF0C-C1A041544CB4}" destId="{B63DAD9D-EC6E-42BB-9C4A-F862B23576FA}" srcOrd="2" destOrd="0" presId="urn:microsoft.com/office/officeart/2005/8/layout/matrix1"/>
    <dgm:cxn modelId="{FCF72600-ACEF-4896-A976-528B95365EC8}" type="presParOf" srcId="{145B75B3-FB45-49DF-AF0C-C1A041544CB4}" destId="{DE649765-3155-43E9-ABEB-10EC8E71B26A}" srcOrd="3" destOrd="0" presId="urn:microsoft.com/office/officeart/2005/8/layout/matrix1"/>
    <dgm:cxn modelId="{25616F0A-19CD-44F4-B892-A9B6B752B7BE}" type="presParOf" srcId="{145B75B3-FB45-49DF-AF0C-C1A041544CB4}" destId="{0CBE1CE0-1EB8-42ED-ACDF-C1F4FCC6CEEC}" srcOrd="4" destOrd="0" presId="urn:microsoft.com/office/officeart/2005/8/layout/matrix1"/>
    <dgm:cxn modelId="{81284D4E-A474-4FC4-B7FC-5BE9C58B3137}" type="presParOf" srcId="{145B75B3-FB45-49DF-AF0C-C1A041544CB4}" destId="{5E0A7728-10F8-495F-8BBD-C7EBE8CE3595}" srcOrd="5" destOrd="0" presId="urn:microsoft.com/office/officeart/2005/8/layout/matrix1"/>
    <dgm:cxn modelId="{B34F62A1-DB20-4463-ADE9-86C7833BE485}" type="presParOf" srcId="{145B75B3-FB45-49DF-AF0C-C1A041544CB4}" destId="{1B8B93DC-6B1C-4A4C-A849-6519C5175E9B}" srcOrd="6" destOrd="0" presId="urn:microsoft.com/office/officeart/2005/8/layout/matrix1"/>
    <dgm:cxn modelId="{AA07CE51-F6B3-4B10-8C10-3460988AC744}" type="presParOf" srcId="{145B75B3-FB45-49DF-AF0C-C1A041544CB4}" destId="{E7A2A32E-A25A-42DF-8FB6-3A70CA7206BE}" srcOrd="7" destOrd="0" presId="urn:microsoft.com/office/officeart/2005/8/layout/matrix1"/>
    <dgm:cxn modelId="{159BCA16-5921-4C85-9AE8-830EA82F1089}" type="presParOf" srcId="{72C74EB2-C336-4E49-942C-F9E637EFB4E5}" destId="{995F65F1-AB4E-43BA-BC80-AF07F2E5D2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E140-B510-4871-9A38-76D46C3C1CE1}">
      <dsp:nvSpPr>
        <dsp:cNvPr id="0" name=""/>
        <dsp:cNvSpPr/>
      </dsp:nvSpPr>
      <dsp:spPr>
        <a:xfrm>
          <a:off x="2807" y="639781"/>
          <a:ext cx="1688231" cy="374400"/>
        </a:xfrm>
        <a:prstGeom prst="rect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Acute</a:t>
          </a:r>
          <a:endParaRPr lang="en-US" sz="1300" kern="1200" dirty="0"/>
        </a:p>
      </dsp:txBody>
      <dsp:txXfrm>
        <a:off x="2807" y="639781"/>
        <a:ext cx="1688231" cy="374400"/>
      </dsp:txXfrm>
    </dsp:sp>
    <dsp:sp modelId="{F508B994-A67A-46F9-83A7-34A274C2B7F4}">
      <dsp:nvSpPr>
        <dsp:cNvPr id="0" name=""/>
        <dsp:cNvSpPr/>
      </dsp:nvSpPr>
      <dsp:spPr>
        <a:xfrm>
          <a:off x="2807" y="1014181"/>
          <a:ext cx="1688231" cy="192699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Minutes to hours following chemotherapy	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Chemotherapy classified by risk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Patient risk factors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Schedule prophylactic medications</a:t>
          </a:r>
          <a:endParaRPr lang="en-US" sz="1300" kern="1200" dirty="0">
            <a:solidFill>
              <a:srgbClr val="002060"/>
            </a:solidFill>
          </a:endParaRPr>
        </a:p>
      </dsp:txBody>
      <dsp:txXfrm>
        <a:off x="2807" y="1014181"/>
        <a:ext cx="1688231" cy="1926990"/>
      </dsp:txXfrm>
    </dsp:sp>
    <dsp:sp modelId="{8E8E209E-2037-4E80-B19A-90B739678400}">
      <dsp:nvSpPr>
        <dsp:cNvPr id="0" name=""/>
        <dsp:cNvSpPr/>
      </dsp:nvSpPr>
      <dsp:spPr>
        <a:xfrm>
          <a:off x="1927391" y="639781"/>
          <a:ext cx="1688231" cy="374400"/>
        </a:xfrm>
        <a:prstGeom prst="rect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Delayed</a:t>
          </a:r>
          <a:endParaRPr lang="en-US" sz="1300" kern="1200" dirty="0"/>
        </a:p>
      </dsp:txBody>
      <dsp:txXfrm>
        <a:off x="1927391" y="639781"/>
        <a:ext cx="1688231" cy="374400"/>
      </dsp:txXfrm>
    </dsp:sp>
    <dsp:sp modelId="{F0D0905E-57CC-4A17-A2C8-DA473DA0E136}">
      <dsp:nvSpPr>
        <dsp:cNvPr id="0" name=""/>
        <dsp:cNvSpPr/>
      </dsp:nvSpPr>
      <dsp:spPr>
        <a:xfrm>
          <a:off x="1927391" y="1014181"/>
          <a:ext cx="1688231" cy="192699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More than 24 </a:t>
          </a:r>
          <a:r>
            <a:rPr lang="en-US" sz="1300" kern="1200" dirty="0" err="1" smtClean="0">
              <a:solidFill>
                <a:srgbClr val="002060"/>
              </a:solidFill>
            </a:rPr>
            <a:t>hrs</a:t>
          </a:r>
          <a:r>
            <a:rPr lang="en-US" sz="1300" kern="1200" dirty="0" smtClean="0">
              <a:solidFill>
                <a:srgbClr val="002060"/>
              </a:solidFill>
            </a:rPr>
            <a:t> after chemotherapy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More common with:</a:t>
          </a:r>
          <a:endParaRPr lang="en-US" sz="1300" kern="1200" dirty="0">
            <a:solidFill>
              <a:srgbClr val="002060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Carboplatin</a:t>
          </a:r>
          <a:endParaRPr lang="en-US" sz="1300" kern="1200" dirty="0">
            <a:solidFill>
              <a:srgbClr val="002060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Cisplatin</a:t>
          </a:r>
          <a:endParaRPr lang="en-US" sz="1300" kern="1200" dirty="0">
            <a:solidFill>
              <a:srgbClr val="002060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Cyclophosphamide </a:t>
          </a:r>
          <a:endParaRPr lang="en-US" sz="1300" kern="1200" dirty="0">
            <a:solidFill>
              <a:srgbClr val="002060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Doxorubicin</a:t>
          </a:r>
          <a:endParaRPr lang="en-US" sz="1300" kern="1200" dirty="0">
            <a:solidFill>
              <a:srgbClr val="002060"/>
            </a:solidFill>
          </a:endParaRPr>
        </a:p>
      </dsp:txBody>
      <dsp:txXfrm>
        <a:off x="1927391" y="1014181"/>
        <a:ext cx="1688231" cy="1926990"/>
      </dsp:txXfrm>
    </dsp:sp>
    <dsp:sp modelId="{B6FCA47C-3829-484A-A3AD-4B679E932F15}">
      <dsp:nvSpPr>
        <dsp:cNvPr id="0" name=""/>
        <dsp:cNvSpPr/>
      </dsp:nvSpPr>
      <dsp:spPr>
        <a:xfrm>
          <a:off x="3851976" y="639781"/>
          <a:ext cx="1688231" cy="374400"/>
        </a:xfrm>
        <a:prstGeom prst="rect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Anticipatory</a:t>
          </a:r>
          <a:endParaRPr lang="en-US" sz="1300" kern="1200" dirty="0"/>
        </a:p>
      </dsp:txBody>
      <dsp:txXfrm>
        <a:off x="3851976" y="639781"/>
        <a:ext cx="1688231" cy="374400"/>
      </dsp:txXfrm>
    </dsp:sp>
    <dsp:sp modelId="{4A95BB75-89BF-483A-A3C7-EC6F2496DFD2}">
      <dsp:nvSpPr>
        <dsp:cNvPr id="0" name=""/>
        <dsp:cNvSpPr/>
      </dsp:nvSpPr>
      <dsp:spPr>
        <a:xfrm>
          <a:off x="3851976" y="1014181"/>
          <a:ext cx="1688231" cy="192699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Approximately 20% of patients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Often predicated on the development of CINV following prior therapy</a:t>
          </a:r>
          <a:endParaRPr lang="en-US" sz="1300" kern="1200" dirty="0">
            <a:solidFill>
              <a:srgbClr val="002060"/>
            </a:solidFill>
          </a:endParaRPr>
        </a:p>
      </dsp:txBody>
      <dsp:txXfrm>
        <a:off x="3851976" y="1014181"/>
        <a:ext cx="1688231" cy="1926990"/>
      </dsp:txXfrm>
    </dsp:sp>
    <dsp:sp modelId="{FB6529FB-DE3D-4496-9FB3-CA2AEE3DBBDF}">
      <dsp:nvSpPr>
        <dsp:cNvPr id="0" name=""/>
        <dsp:cNvSpPr/>
      </dsp:nvSpPr>
      <dsp:spPr>
        <a:xfrm>
          <a:off x="5776560" y="639781"/>
          <a:ext cx="1688231" cy="374400"/>
        </a:xfrm>
        <a:prstGeom prst="rect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Breakthrough</a:t>
          </a:r>
          <a:endParaRPr lang="en-US" sz="1300" kern="1200" dirty="0"/>
        </a:p>
      </dsp:txBody>
      <dsp:txXfrm>
        <a:off x="5776560" y="639781"/>
        <a:ext cx="1688231" cy="374400"/>
      </dsp:txXfrm>
    </dsp:sp>
    <dsp:sp modelId="{D26927AF-22CD-458D-A686-14B60C203E01}">
      <dsp:nvSpPr>
        <dsp:cNvPr id="0" name=""/>
        <dsp:cNvSpPr/>
      </dsp:nvSpPr>
      <dsp:spPr>
        <a:xfrm>
          <a:off x="5776560" y="1014181"/>
          <a:ext cx="1688231" cy="192699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Occurs despite prophylaxis</a:t>
          </a:r>
          <a:endParaRPr lang="en-US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Utilize other agents/mechanisms</a:t>
          </a:r>
          <a:endParaRPr lang="en-US" sz="1300" kern="1200" dirty="0">
            <a:solidFill>
              <a:srgbClr val="002060"/>
            </a:solidFill>
          </a:endParaRPr>
        </a:p>
      </dsp:txBody>
      <dsp:txXfrm>
        <a:off x="5776560" y="1014181"/>
        <a:ext cx="1688231" cy="1926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244C9-28F7-4200-B402-36085CE2B05A}">
      <dsp:nvSpPr>
        <dsp:cNvPr id="0" name=""/>
        <dsp:cNvSpPr/>
      </dsp:nvSpPr>
      <dsp:spPr>
        <a:xfrm rot="16200000">
          <a:off x="585787" y="-589162"/>
          <a:ext cx="1571625" cy="2743200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High</a:t>
          </a:r>
          <a:endParaRPr lang="en-US" sz="3200" kern="1200" dirty="0">
            <a:solidFill>
              <a:srgbClr val="002060"/>
            </a:solidFill>
          </a:endParaRPr>
        </a:p>
      </dsp:txBody>
      <dsp:txXfrm rot="5400000">
        <a:off x="-1" y="-3374"/>
        <a:ext cx="2743200" cy="1178718"/>
      </dsp:txXfrm>
    </dsp:sp>
    <dsp:sp modelId="{B63DAD9D-EC6E-42BB-9C4A-F862B23576FA}">
      <dsp:nvSpPr>
        <dsp:cNvPr id="0" name=""/>
        <dsp:cNvSpPr/>
      </dsp:nvSpPr>
      <dsp:spPr>
        <a:xfrm>
          <a:off x="2743200" y="-3375"/>
          <a:ext cx="2743200" cy="1571625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Moderate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2743200" y="-3375"/>
        <a:ext cx="2743200" cy="1178718"/>
      </dsp:txXfrm>
    </dsp:sp>
    <dsp:sp modelId="{0CBE1CE0-1EB8-42ED-ACDF-C1F4FCC6CEEC}">
      <dsp:nvSpPr>
        <dsp:cNvPr id="0" name=""/>
        <dsp:cNvSpPr/>
      </dsp:nvSpPr>
      <dsp:spPr>
        <a:xfrm rot="10800000">
          <a:off x="0" y="1568249"/>
          <a:ext cx="2743200" cy="1571625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solidFill>
                <a:srgbClr val="002060"/>
              </a:solidFill>
            </a:rPr>
            <a:t>Low</a:t>
          </a:r>
          <a:endParaRPr lang="en-US" sz="3200" kern="1200" baseline="0" dirty="0">
            <a:solidFill>
              <a:srgbClr val="002060"/>
            </a:solidFill>
          </a:endParaRPr>
        </a:p>
      </dsp:txBody>
      <dsp:txXfrm rot="10800000">
        <a:off x="0" y="1961156"/>
        <a:ext cx="2743200" cy="1178718"/>
      </dsp:txXfrm>
    </dsp:sp>
    <dsp:sp modelId="{1B8B93DC-6B1C-4A4C-A849-6519C5175E9B}">
      <dsp:nvSpPr>
        <dsp:cNvPr id="0" name=""/>
        <dsp:cNvSpPr/>
      </dsp:nvSpPr>
      <dsp:spPr>
        <a:xfrm rot="5400000">
          <a:off x="3322237" y="969700"/>
          <a:ext cx="1585125" cy="2743200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solidFill>
                <a:srgbClr val="002060"/>
              </a:solidFill>
            </a:rPr>
            <a:t>Minimal</a:t>
          </a:r>
          <a:endParaRPr lang="en-US" sz="3200" kern="1200" baseline="0" dirty="0">
            <a:solidFill>
              <a:srgbClr val="002060"/>
            </a:solidFill>
          </a:endParaRPr>
        </a:p>
      </dsp:txBody>
      <dsp:txXfrm rot="-5400000">
        <a:off x="2743200" y="1945019"/>
        <a:ext cx="2743200" cy="1188843"/>
      </dsp:txXfrm>
    </dsp:sp>
    <dsp:sp modelId="{995F65F1-AB4E-43BA-BC80-AF07F2E5D2DD}">
      <dsp:nvSpPr>
        <dsp:cNvPr id="0" name=""/>
        <dsp:cNvSpPr/>
      </dsp:nvSpPr>
      <dsp:spPr>
        <a:xfrm>
          <a:off x="1920240" y="1178718"/>
          <a:ext cx="1645920" cy="78581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CINV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958600" y="1217078"/>
        <a:ext cx="1569200" cy="709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76047-6D9A-4F98-949A-87284254D29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5EB0B-DC54-43EF-AD3F-280A96EF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Choosing Wisely</a:t>
            </a:r>
            <a:r>
              <a:rPr lang="en-US" baseline="0" dirty="0" smtClean="0"/>
              <a:t> – </a:t>
            </a:r>
            <a:r>
              <a:rPr lang="en-US" baseline="0" smtClean="0"/>
              <a:t>Began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 Wisely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to promote conversations between clinicians and patients by helping patients choose care that is: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 evidence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duplicative of other tests or procedures already received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from harm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Truly necessary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optional choices</a:t>
            </a:r>
            <a:r>
              <a:rPr lang="en-US" baseline="0" dirty="0" smtClean="0"/>
              <a:t> for AC in the non-breast CA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07E626E-4171-AB43-BB69-88B15BEE4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3325" y="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F1FE185-88F7-874F-ADFE-4BEE0F42A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4286250" cy="92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41" tIns="46370" rIns="92741" bIns="4637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So this is the trial published in 2016 that really influenced our current ASCO  and NCCN guidelines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altLang="en-US" sz="1000" dirty="0">
                <a:ea typeface="ＭＳ Ｐゴシック" panose="020B0600070205080204" pitchFamily="34" charset="-128"/>
              </a:rPr>
              <a:t>Go down slide and describe patients, arms, endpoints – so this is a 4-drug regimen vs a 3-drug regimen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altLang="en-US" sz="1000" dirty="0">
                <a:ea typeface="ＭＳ Ｐゴシック" panose="020B0600070205080204" pitchFamily="34" charset="-128"/>
              </a:rPr>
              <a:t>Results – almost a doubling</a:t>
            </a:r>
            <a:r>
              <a:rPr lang="en-US" altLang="en-US" sz="1000" baseline="0" dirty="0">
                <a:ea typeface="ＭＳ Ｐゴシック" panose="020B0600070205080204" pitchFamily="34" charset="-128"/>
              </a:rPr>
              <a:t> of the patients who had no nausea</a:t>
            </a:r>
            <a:r>
              <a:rPr lang="en-US" altLang="en-US" sz="1000" dirty="0">
                <a:ea typeface="ＭＳ Ｐゴシック" panose="020B0600070205080204" pitchFamily="34" charset="-128"/>
              </a:rPr>
              <a:t> </a:t>
            </a:r>
            <a:r>
              <a:rPr lang="en-US" altLang="en-US" sz="1000" b="1" dirty="0">
                <a:ea typeface="ＭＳ Ｐゴシック" panose="020B0600070205080204" pitchFamily="34" charset="-128"/>
              </a:rPr>
              <a:t>(note to self – review other 2</a:t>
            </a:r>
            <a:r>
              <a:rPr lang="en-US" altLang="en-US" sz="1000" b="1" baseline="0" dirty="0">
                <a:ea typeface="ＭＳ Ｐゴシック" panose="020B0600070205080204" pitchFamily="34" charset="-128"/>
              </a:rPr>
              <a:t> endpoints since these were all co-primary)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altLang="en-US" sz="1000" b="0" baseline="0" dirty="0">
                <a:ea typeface="ＭＳ Ｐゴシック" panose="020B0600070205080204" pitchFamily="34" charset="-128"/>
              </a:rPr>
              <a:t>This study – like multiple previous studies – demonstrates OLZ very effective in controlling nausea - niche</a:t>
            </a:r>
            <a:endParaRPr lang="en-US" altLang="en-US" sz="1000" b="0" dirty="0">
              <a:ea typeface="ＭＳ Ｐゴシック" panose="020B0600070205080204" pitchFamily="34" charset="-128"/>
            </a:endParaRPr>
          </a:p>
          <a:p>
            <a:pPr marL="621798" lvl="1" indent="-169581">
              <a:buFont typeface="Arial" panose="020B0604020202020204" pitchFamily="34" charset="0"/>
              <a:buChar char="•"/>
            </a:pPr>
            <a:endParaRPr lang="en-US" altLang="en-US" sz="1000" baseline="0" dirty="0">
              <a:ea typeface="ＭＳ Ｐゴシック" panose="020B0600070205080204" pitchFamily="34" charset="-128"/>
            </a:endParaRPr>
          </a:p>
          <a:p>
            <a:r>
              <a:rPr lang="en-US" altLang="en-US" sz="1000" baseline="0" dirty="0">
                <a:ea typeface="ＭＳ Ｐゴシック" panose="020B0600070205080204" pitchFamily="34" charset="-128"/>
              </a:rPr>
              <a:t>-----------------------------------------------------------------------------------------------------------------------------------------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ea typeface="ＭＳ Ｐゴシック" panose="020B0600070205080204" pitchFamily="34" charset="-128"/>
              </a:rPr>
              <a:t>No nausea – “0” on VAS</a:t>
            </a:r>
          </a:p>
        </p:txBody>
      </p:sp>
    </p:spTree>
    <p:extLst>
      <p:ext uri="{BB962C8B-B14F-4D97-AF65-F5344CB8AC3E}">
        <p14:creationId xmlns:p14="http://schemas.microsoft.com/office/powerpoint/2010/main" val="66877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07E626E-4171-AB43-BB69-88B15BEE4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3325" y="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F1FE185-88F7-874F-ADFE-4BEE0F42A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4286250" cy="92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41" tIns="46370" rIns="92741" bIns="4637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smtClean="0"/>
              <a:t>2 in each group received carboplatin-containing</a:t>
            </a:r>
            <a:r>
              <a:rPr lang="en-US" sz="100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65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latin typeface="+mn-lt"/>
                <a:cs typeface="Arial" panose="020B0604020202020204" pitchFamily="34" charset="0"/>
              </a:rPr>
              <a:t>So as Olanzapine has made its way into our CINV guidelines it is not without controversy</a:t>
            </a:r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latin typeface="+mn-lt"/>
                <a:cs typeface="Arial" panose="020B0604020202020204" pitchFamily="34" charset="0"/>
              </a:rPr>
              <a:t>Go down slide</a:t>
            </a:r>
          </a:p>
          <a:p>
            <a:pPr marL="164598" lvl="0" indent="-169581" defTabSz="904433">
              <a:buFont typeface="Arial" panose="020B0604020202020204" pitchFamily="34" charset="0"/>
              <a:buChar char="•"/>
              <a:defRPr/>
            </a:pPr>
            <a:r>
              <a:rPr lang="en-US" sz="1000" dirty="0" err="1" smtClean="0">
                <a:latin typeface="+mn-lt"/>
                <a:cs typeface="Arial" panose="020B0604020202020204" pitchFamily="34" charset="0"/>
              </a:rPr>
              <a:t>QTc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 – hear this concern frequently - not in FDA label – Credible Meds – “conditional risk” possible concern with other meds or conditions</a:t>
            </a:r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latin typeface="+mn-lt"/>
                <a:cs typeface="Arial" panose="020B0604020202020204" pitchFamily="34" charset="0"/>
              </a:rPr>
              <a:t>Couple of Japanese trials phase II dose finding – most recent - </a:t>
            </a:r>
            <a:r>
              <a:rPr lang="en-US" sz="1000" dirty="0" smtClean="0">
                <a:latin typeface="+mn-lt"/>
              </a:rPr>
              <a:t>antiemetic effect no significant difference between 10 and 5 mg groups, incidence of somnolence lower with 5 mg  </a:t>
            </a:r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latin typeface="+mn-lt"/>
                <a:cs typeface="Arial" panose="020B0604020202020204" pitchFamily="34" charset="0"/>
              </a:rPr>
              <a:t>Still some fear of prescribing as one might expect with any antipsychotic. Fear - ad board (new NK-1) example of colleague</a:t>
            </a:r>
            <a:endParaRPr lang="en-US" sz="1000" dirty="0" smtClean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r>
              <a:rPr lang="en-US" altLang="en-US" sz="1000" dirty="0" err="1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Navari</a:t>
            </a: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et al first published phase III in CINV back in 2011 – non-inferior to SOC NK-1 regimen</a:t>
            </a:r>
          </a:p>
          <a:p>
            <a:pPr marL="164598" lvl="0" indent="-169581" defTabSz="904433">
              <a:buFont typeface="Arial" panose="020B0604020202020204" pitchFamily="34" charset="0"/>
              <a:buChar char="•"/>
              <a:defRPr/>
            </a:pP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Secondary endpoint very intriguing - patients without nausea were: OLN: 65%,</a:t>
            </a:r>
            <a:r>
              <a:rPr lang="en-US" altLang="en-US" sz="1000" baseline="30000" dirty="0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overall; APR: 38% overall – compelling (remember other trials have also demonstrated advantage in controlling nausea)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altLang="en-US" sz="1000" baseline="0" dirty="0" smtClean="0">
                <a:latin typeface="+mn-lt"/>
                <a:ea typeface="ＭＳ Ｐゴシック" panose="020B0600070205080204" pitchFamily="34" charset="-128"/>
              </a:rPr>
              <a:t>So remember for HEC: 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</a:rPr>
              <a:t>Looks like OLZ by</a:t>
            </a:r>
            <a:r>
              <a:rPr lang="en-US" altLang="en-US" sz="1000" baseline="0" dirty="0" smtClean="0">
                <a:latin typeface="+mn-lt"/>
                <a:ea typeface="ＭＳ Ｐゴシック" panose="020B0600070205080204" pitchFamily="34" charset="-128"/>
              </a:rPr>
              <a:t> itself non-inferior to NK-1 regimen by itself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</a:rPr>
              <a:t>NK1 + OLZ better than NK1 alone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</a:rPr>
              <a:t>what about OLZ + NK1 versus OLZ alone?</a:t>
            </a:r>
            <a:r>
              <a:rPr lang="en-US" altLang="en-US" sz="1000" baseline="0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</a:rPr>
              <a:t>Unknown – phase</a:t>
            </a:r>
            <a:r>
              <a:rPr lang="en-US" altLang="en-US" sz="1000" baseline="0" dirty="0" smtClean="0">
                <a:latin typeface="+mn-lt"/>
                <a:ea typeface="ＭＳ Ｐゴシック" panose="020B0600070205080204" pitchFamily="34" charset="-128"/>
              </a:rPr>
              <a:t> III </a:t>
            </a:r>
            <a:r>
              <a:rPr lang="en-US" altLang="en-US" sz="1000" dirty="0" smtClean="0">
                <a:latin typeface="+mn-lt"/>
                <a:ea typeface="ＭＳ Ｐゴシック" panose="020B0600070205080204" pitchFamily="34" charset="-128"/>
              </a:rPr>
              <a:t>ALLIANCE trial</a:t>
            </a:r>
            <a:r>
              <a:rPr lang="en-US" altLang="en-US" sz="1000" baseline="0" dirty="0" smtClean="0">
                <a:latin typeface="+mn-lt"/>
                <a:ea typeface="ＭＳ Ｐゴシック" panose="020B0600070205080204" pitchFamily="34" charset="-128"/>
              </a:rPr>
              <a:t> ongoing</a:t>
            </a:r>
          </a:p>
          <a:p>
            <a:pPr marL="164598" marR="0" lvl="0" indent="-1695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Our clinic has been on the OLZ bandwagon for awhile and have found to be quite tolerable – we routinely use first line for HEC</a:t>
            </a:r>
            <a:r>
              <a:rPr lang="en-US" altLang="en-US" sz="1000" kern="1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- strongly consider for pts refusing steroids, or who are especially having bad nausea, or who are having trouble sleeping</a:t>
            </a:r>
            <a:endParaRPr lang="en-US" altLang="en-US" sz="1000" baseline="0" dirty="0" smtClean="0">
              <a:latin typeface="+mn-lt"/>
              <a:ea typeface="ＭＳ Ｐゴシック" panose="020B0600070205080204" pitchFamily="34" charset="-128"/>
            </a:endParaRPr>
          </a:p>
          <a:p>
            <a:endParaRPr lang="en-US" altLang="en-US" sz="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800" dirty="0" smtClean="0">
                <a:effectLst/>
              </a:rPr>
              <a:t>ALLIANCE </a:t>
            </a:r>
            <a:r>
              <a:rPr lang="en-US" sz="800" baseline="0" dirty="0" smtClean="0">
                <a:effectLst/>
              </a:rPr>
              <a:t> </a:t>
            </a:r>
            <a:r>
              <a:rPr lang="en-US" sz="800" dirty="0" smtClean="0">
                <a:effectLst/>
              </a:rPr>
              <a:t>NCT03578081 </a:t>
            </a:r>
            <a:r>
              <a:rPr lang="en-US" sz="800" baseline="0" dirty="0" smtClean="0">
                <a:effectLst/>
              </a:rPr>
              <a:t>- </a:t>
            </a:r>
            <a:r>
              <a:rPr lang="en-US" sz="800" dirty="0" err="1" smtClean="0">
                <a:effectLst/>
              </a:rPr>
              <a:t>palonosetron</a:t>
            </a:r>
            <a:r>
              <a:rPr lang="en-US" sz="800" dirty="0" smtClean="0">
                <a:effectLst/>
              </a:rPr>
              <a:t> or ondansetron on day 1, dexamethasone PO on days 1-4, </a:t>
            </a:r>
            <a:r>
              <a:rPr lang="en-US" sz="800" dirty="0" err="1" smtClean="0">
                <a:effectLst/>
              </a:rPr>
              <a:t>fosaprepitant</a:t>
            </a:r>
            <a:r>
              <a:rPr lang="en-US" sz="800" baseline="0" dirty="0" smtClean="0">
                <a:effectLst/>
              </a:rPr>
              <a:t> or PLACEBO</a:t>
            </a:r>
            <a:r>
              <a:rPr lang="en-US" sz="800" dirty="0" smtClean="0">
                <a:effectLst/>
              </a:rPr>
              <a:t> over 20-30 minutes on day 1, and olanzapine PO on days 1-4. </a:t>
            </a:r>
            <a:endParaRPr lang="en-US" altLang="en-US" sz="800" dirty="0" smtClean="0"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randomized, double-blind, placebo-controlled phase III study of standard three-drug antiemetic therapy with or without 5 mg of olanzapine is currently underway in patients receiving HEC</a:t>
            </a: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lang="en-US" sz="8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nd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gen antipsychotic, long half-life 20-50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hrs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blocks histamine,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serotinin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dopamine, acetylcholine.  Weaker dopamine blockade than haloperidol,  EPS not that different than placebo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Olanzapine in a 2</a:t>
            </a:r>
            <a:r>
              <a:rPr lang="en-US" altLang="en-US" sz="700" baseline="30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nd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gen anti-psychotic – blocks Dopamine 1, 2, 3, 4 - 5HT2 a and c, 5HT3, 5HT6 - Alpha 1, Acetylcholine and Histamine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Sides – sedation (histamine), anticholinergic (dry mouth),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orthostasis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(alpha 1 adrenergic) – not associated with weight gain, DM with short term use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Now generic, cheaper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 QT warnings and less extrapyramidal than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haldol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phenothiazines</a:t>
            </a:r>
            <a:endParaRPr lang="en-US" altLang="en-US" sz="7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Shouldn’t</a:t>
            </a:r>
            <a:r>
              <a:rPr lang="en-US" altLang="ja-JP" sz="7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 with </a:t>
            </a:r>
            <a:r>
              <a:rPr lang="en-US" altLang="ja-JP" sz="7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reglan</a:t>
            </a:r>
            <a:r>
              <a:rPr lang="en-US" altLang="ja-JP" sz="7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altLang="ja-JP" sz="7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haldol</a:t>
            </a:r>
            <a:r>
              <a:rPr lang="en-US" altLang="ja-JP" sz="7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due to excessive dopamine blockade</a:t>
            </a: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regarding the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Koller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diabetes trial:</a:t>
            </a:r>
            <a:r>
              <a:rPr lang="en-US" altLang="en-US" sz="700" baseline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Mean dosage was 15.6 mg ± 7 mg/day (range 2.5 – 40 mg),</a:t>
            </a:r>
            <a:r>
              <a:rPr lang="en-US" altLang="en-US" sz="700" baseline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79% of patients had improvement when OLZ discontinued</a:t>
            </a: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 grade ¾ toxicity in trials presented here (except phase 1 dose finding with higher doses) -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Navari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2005,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Navari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2007,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Navari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2011, Tan 2009, Mizukami 2014,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Vig</a:t>
            </a:r>
            <a:endParaRPr lang="en-US" altLang="en-US" sz="7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Nick V – acute problematic effects probably insignificant.  High dose for prolonged periods, IM with parenteral BZD (excessive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resp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depression – restrictive lung disease, obstructive apnea, alcohol – be careful)</a:t>
            </a: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weaker D2 binding than other neuroleptics or haloperidol, less EPS</a:t>
            </a: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weight gain is a known side effect, OLZ has been studied for cachexia. Weight gain can begin in first couple weeks secondary to increased appetite</a:t>
            </a:r>
          </a:p>
          <a:p>
            <a:pPr>
              <a:buFontTx/>
              <a:buChar char="•"/>
              <a:defRPr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caution with elderly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keep in mind chronic treatment vs short duration…. Psychiatric studies – higher doses, longer duration</a:t>
            </a:r>
          </a:p>
          <a:p>
            <a:pPr>
              <a:buFontTx/>
              <a:buChar char="•"/>
            </a:pP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Drug label carries class effect warnings of antipsychotics,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e.g</a:t>
            </a:r>
            <a:r>
              <a:rPr lang="en-US" altLang="en-US" sz="700" baseline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Neuroleptic malignant syndrome, tardive dyskinesia,  extrapyramidal symptoms (EPS),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orthostasis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hyperglycemia, hyperlipidemia, hyperprolactinemia, agranulocytosis, weight gain, impaired temperature regulation, anticholinergic effects</a:t>
            </a:r>
            <a:r>
              <a:rPr lang="en-US" altLang="en-US" sz="700" baseline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Clinical trial safety database (2500 patients, 5 studies)</a:t>
            </a:r>
            <a:r>
              <a:rPr lang="en-US" altLang="en-US" sz="700" baseline="30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Generally well tolerated with low discontinuation rate EPS not significantly higher than placebo, rare dystonia, No clinically significant effects on cardiac conduction,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Hematotoxicity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not seen in olanzapine groups, Sedation, anticholinergic, dizziness, </a:t>
            </a:r>
            <a:r>
              <a:rPr lang="en-US" altLang="en-US" sz="7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transaminitis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weight gain</a:t>
            </a:r>
          </a:p>
          <a:p>
            <a:pPr>
              <a:buFontTx/>
              <a:buChar char="•"/>
              <a:defRPr/>
            </a:pPr>
            <a:endParaRPr lang="en-US" altLang="en-US" sz="1100" dirty="0" smtClean="0">
              <a:ea typeface="ＭＳ Ｐゴシック" pitchFamily="34" charset="-128"/>
            </a:endParaRPr>
          </a:p>
          <a:p>
            <a:pPr marL="189994" indent="-189994"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69581" indent="-169581" defTabSz="904433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69581" indent="-16958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92420"/>
            <a:ext cx="7315200" cy="507831"/>
          </a:xfrm>
        </p:spPr>
        <p:txBody>
          <a:bodyPr lIns="0" tIns="0" rIns="0" bIns="0">
            <a:spAutoFit/>
          </a:bodyPr>
          <a:lstStyle>
            <a:lvl1pPr algn="l">
              <a:defRPr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114551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>
                <a:solidFill>
                  <a:srgbClr val="6D6E7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2223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85901"/>
            <a:ext cx="7315200" cy="507831"/>
          </a:xfr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baseline="0">
                <a:solidFill>
                  <a:srgbClr val="091F40"/>
                </a:solidFill>
              </a:defRPr>
            </a:lvl1pPr>
          </a:lstStyle>
          <a:p>
            <a:pPr lvl="0" algn="l"/>
            <a:r>
              <a:rPr lang="en-US" dirty="0"/>
              <a:t>TITLE GOES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114551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>
                <a:solidFill>
                  <a:srgbClr val="6D6E7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93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0783"/>
            <a:ext cx="7315200" cy="461665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4325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4469607"/>
            <a:ext cx="2133600" cy="273844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19717"/>
            <a:ext cx="7315200" cy="3231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330718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0783"/>
            <a:ext cx="7315200" cy="461665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4325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4583907"/>
            <a:ext cx="2133600" cy="273844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19717"/>
            <a:ext cx="7315200" cy="3231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727933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0783"/>
            <a:ext cx="7315200" cy="461665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4325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583907"/>
            <a:ext cx="2133600" cy="273844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19717"/>
            <a:ext cx="7315200" cy="3231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663911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7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85900"/>
            <a:ext cx="7315200" cy="507831"/>
          </a:xfr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baseline="0">
                <a:solidFill>
                  <a:srgbClr val="091F40"/>
                </a:solidFill>
              </a:defRPr>
            </a:lvl1pPr>
          </a:lstStyle>
          <a:p>
            <a:pPr lvl="0" algn="l"/>
            <a:r>
              <a:rPr lang="en-US" dirty="0"/>
              <a:t>TITLE GOES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114551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>
                <a:solidFill>
                  <a:srgbClr val="6D6E7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3103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0783"/>
            <a:ext cx="7315200" cy="461665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4325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583907"/>
            <a:ext cx="2133600" cy="273844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19717"/>
            <a:ext cx="7315200" cy="3231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381360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0783"/>
            <a:ext cx="7315200" cy="461665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4325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583907"/>
            <a:ext cx="2133600" cy="273844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19717"/>
            <a:ext cx="7315200" cy="3231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1619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DDE186AB-DB81-4C44-BB87-66CB62F46941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9363B74-1DBC-4A82-A372-76B885600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783" rtl="0" eaLnBrk="1" latinLnBrk="0" hangingPunct="1">
        <a:spcBef>
          <a:spcPct val="0"/>
        </a:spcBef>
        <a:buNone/>
        <a:defRPr sz="3300" kern="1200">
          <a:solidFill>
            <a:srgbClr val="8666AC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6340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00AADE0-AEEB-4372-ABCA-1A2AF5608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685783" rtl="0" eaLnBrk="1" latinLnBrk="0" hangingPunct="1">
        <a:spcBef>
          <a:spcPct val="0"/>
        </a:spcBef>
        <a:buNone/>
        <a:defRPr sz="3300" kern="1200">
          <a:solidFill>
            <a:srgbClr val="091F40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6360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1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6360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1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4315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64" r:id="rId3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1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6360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1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520" y="4736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1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15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30674"/>
            <a:ext cx="7315200" cy="2031325"/>
          </a:xfrm>
        </p:spPr>
        <p:txBody>
          <a:bodyPr/>
          <a:lstStyle/>
          <a:p>
            <a:r>
              <a:rPr lang="en-US" dirty="0" smtClean="0"/>
              <a:t>This is How We’re Going to Do It:</a:t>
            </a:r>
            <a:br>
              <a:rPr lang="en-US" dirty="0" smtClean="0"/>
            </a:br>
            <a:r>
              <a:rPr lang="en-US" dirty="0" smtClean="0"/>
              <a:t>Improving Care and Maximizing Value in Chemotherapy-Induced Nausea and Vomiting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28950"/>
            <a:ext cx="7315200" cy="369332"/>
          </a:xfrm>
        </p:spPr>
        <p:txBody>
          <a:bodyPr/>
          <a:lstStyle/>
          <a:p>
            <a:r>
              <a:rPr lang="en-US" dirty="0" smtClean="0"/>
              <a:t>Emily Mackler, </a:t>
            </a:r>
            <a:r>
              <a:rPr lang="en-US" dirty="0" err="1" smtClean="0"/>
              <a:t>PharmD</a:t>
            </a:r>
            <a:r>
              <a:rPr lang="en-US" dirty="0" smtClean="0"/>
              <a:t>, BCOP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1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– Acute Prophylaxis Day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985190"/>
              </p:ext>
            </p:extLst>
          </p:nvPr>
        </p:nvGraphicFramePr>
        <p:xfrm>
          <a:off x="1295401" y="1200150"/>
          <a:ext cx="6534149" cy="251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585">
                  <a:extLst>
                    <a:ext uri="{9D8B030D-6E8A-4147-A177-3AD203B41FA5}">
                      <a16:colId xmlns:a16="http://schemas.microsoft.com/office/drawing/2014/main" val="1434790150"/>
                    </a:ext>
                  </a:extLst>
                </a:gridCol>
                <a:gridCol w="2295782">
                  <a:extLst>
                    <a:ext uri="{9D8B030D-6E8A-4147-A177-3AD203B41FA5}">
                      <a16:colId xmlns:a16="http://schemas.microsoft.com/office/drawing/2014/main" val="3972796924"/>
                    </a:ext>
                  </a:extLst>
                </a:gridCol>
                <a:gridCol w="2295782">
                  <a:extLst>
                    <a:ext uri="{9D8B030D-6E8A-4147-A177-3AD203B41FA5}">
                      <a16:colId xmlns:a16="http://schemas.microsoft.com/office/drawing/2014/main" val="2098095405"/>
                    </a:ext>
                  </a:extLst>
                </a:gridCol>
              </a:tblGrid>
              <a:tr h="345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ASCO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NCCN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66156"/>
                  </a:ext>
                </a:extLst>
              </a:tr>
              <a:tr h="12336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High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(non-carbo/AC) 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4 drug regimen: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NK1RA + 5HT3RA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+ OLZ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3 options (3-4 drug regimen):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NK1RA + 5HT3RA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palonosetron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+ NK1RA + 5HT3RA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9520"/>
                  </a:ext>
                </a:extLst>
              </a:tr>
              <a:tr h="467942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Anthracycline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+ Cyclophosphamide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4 drug regimen: *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NK1RA + 5HT3RA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+ OLZ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Same as above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10228"/>
                  </a:ext>
                </a:extLst>
              </a:tr>
              <a:tr h="46794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Carboplatin AUC </a:t>
                      </a:r>
                      <a:r>
                        <a:rPr lang="en-US" sz="1000" u="sng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en-US" sz="1000" u="none" baseline="0" dirty="0" smtClean="0">
                          <a:solidFill>
                            <a:srgbClr val="002060"/>
                          </a:solidFill>
                        </a:rPr>
                        <a:t> 4 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3 drug regimen: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NK1RA + 5HT3RA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Same as above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289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95338"/>
            <a:ext cx="556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Hesketh</a:t>
            </a:r>
            <a:r>
              <a:rPr lang="en-US" sz="900" dirty="0"/>
              <a:t> P, et al.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Oncol</a:t>
            </a:r>
            <a:r>
              <a:rPr lang="en-US" sz="900" dirty="0"/>
              <a:t> </a:t>
            </a:r>
            <a:r>
              <a:rPr lang="en-US" sz="900" dirty="0" smtClean="0"/>
              <a:t>2017; Referenced with permission from the NCCN Clinical Practice Guidelines in Oncology (NCCN Guidelines®) for </a:t>
            </a:r>
            <a:r>
              <a:rPr lang="en-US" sz="900" dirty="0" err="1" smtClean="0"/>
              <a:t>Antiemesis</a:t>
            </a:r>
            <a:r>
              <a:rPr lang="en-US" sz="900" dirty="0" smtClean="0"/>
              <a:t> V.1.2019. ©National </a:t>
            </a:r>
            <a:r>
              <a:rPr lang="en-US" sz="900" dirty="0"/>
              <a:t>Comprehensive Cancer </a:t>
            </a:r>
            <a:r>
              <a:rPr lang="en-US" sz="900" dirty="0" smtClean="0"/>
              <a:t>Network, Inc. 2019. All rights reserved. Accessed 6.17.19 To view most recent and complete version of the guideline go to NCCN.org.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684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–Prophylaxis Days 2-4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51498"/>
              </p:ext>
            </p:extLst>
          </p:nvPr>
        </p:nvGraphicFramePr>
        <p:xfrm>
          <a:off x="1066801" y="1013936"/>
          <a:ext cx="6819899" cy="270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75">
                  <a:extLst>
                    <a:ext uri="{9D8B030D-6E8A-4147-A177-3AD203B41FA5}">
                      <a16:colId xmlns:a16="http://schemas.microsoft.com/office/drawing/2014/main" val="1434790150"/>
                    </a:ext>
                  </a:extLst>
                </a:gridCol>
                <a:gridCol w="2641943">
                  <a:extLst>
                    <a:ext uri="{9D8B030D-6E8A-4147-A177-3AD203B41FA5}">
                      <a16:colId xmlns:a16="http://schemas.microsoft.com/office/drawing/2014/main" val="3972796924"/>
                    </a:ext>
                  </a:extLst>
                </a:gridCol>
                <a:gridCol w="2396181">
                  <a:extLst>
                    <a:ext uri="{9D8B030D-6E8A-4147-A177-3AD203B41FA5}">
                      <a16:colId xmlns:a16="http://schemas.microsoft.com/office/drawing/2014/main" val="2098095405"/>
                    </a:ext>
                  </a:extLst>
                </a:gridCol>
              </a:tblGrid>
              <a:tr h="3216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ASCO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NCCN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66156"/>
                  </a:ext>
                </a:extLst>
              </a:tr>
              <a:tr h="150681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High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(non-carbo/AC) 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+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OLZ days 2, 3, 4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 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used day 1)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3 options: </a:t>
                      </a:r>
                    </a:p>
                    <a:p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days 2, 3, 4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on day 1) 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days 2, 3, 4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days 2, 3, 4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on day 1)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9520"/>
                  </a:ext>
                </a:extLst>
              </a:tr>
              <a:tr h="436184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Anthracycline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+ Cyclophosphamide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days 2, 3,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4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 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used day 1)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Same as above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10228"/>
                  </a:ext>
                </a:extLst>
              </a:tr>
              <a:tr h="43618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Carboplatin AUC </a:t>
                      </a:r>
                      <a:r>
                        <a:rPr lang="en-US" sz="1000" u="sng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en-US" sz="1000" u="none" baseline="0" dirty="0" smtClean="0">
                          <a:solidFill>
                            <a:srgbClr val="002060"/>
                          </a:solidFill>
                        </a:rPr>
                        <a:t> 4 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days 2,3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 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used day 1)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Same as above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289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4522639"/>
            <a:ext cx="5715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Hesketh</a:t>
            </a:r>
            <a:r>
              <a:rPr lang="en-US" sz="900" dirty="0"/>
              <a:t> P, et al.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Oncol</a:t>
            </a:r>
            <a:r>
              <a:rPr lang="en-US" sz="900" dirty="0"/>
              <a:t> 2017; Referenced with permission from the NCCN Clinical Practice Guidelines in Oncology (NCCN Guidelines®) for </a:t>
            </a:r>
            <a:r>
              <a:rPr lang="en-US" sz="900" dirty="0" err="1"/>
              <a:t>Antiemesis</a:t>
            </a:r>
            <a:r>
              <a:rPr lang="en-US" sz="900" dirty="0"/>
              <a:t> V.1.2019. ©National Comprehensive Cancer Network, Inc. 2019. All rights reserved. Accessed 6.17.19 To view most recent and complete version of the guideline go to NCCN.org. </a:t>
            </a:r>
          </a:p>
        </p:txBody>
      </p:sp>
    </p:spTree>
    <p:extLst>
      <p:ext uri="{BB962C8B-B14F-4D97-AF65-F5344CB8AC3E}">
        <p14:creationId xmlns:p14="http://schemas.microsoft.com/office/powerpoint/2010/main" val="25558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 – Acute Prophylaxis Day 1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200150"/>
          <a:ext cx="634365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143479015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97279692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98095405"/>
                    </a:ext>
                  </a:extLst>
                </a:gridCol>
              </a:tblGrid>
              <a:tr h="39139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ASCO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NCCN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66156"/>
                  </a:ext>
                </a:extLst>
              </a:tr>
              <a:tr h="212320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Moderate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2 drug regimen: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5HT3RA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3 options (2-3 drug regimen):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palonosetron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NK1RA + 5HT3RA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(only for select patients w additional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risk factors or previous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tx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failure with 5HT3RA/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alone)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95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6100" y="4842842"/>
            <a:ext cx="42291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2514600" y="4519676"/>
            <a:ext cx="556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Hesketh</a:t>
            </a:r>
            <a:r>
              <a:rPr lang="en-US" sz="900" dirty="0"/>
              <a:t> P, et al.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Oncol</a:t>
            </a:r>
            <a:r>
              <a:rPr lang="en-US" sz="900" dirty="0"/>
              <a:t> 2017; Referenced with permission from the NCCN Clinical Practice Guidelines in Oncology (NCCN Guidelines®) for </a:t>
            </a:r>
            <a:r>
              <a:rPr lang="en-US" sz="900" dirty="0" err="1"/>
              <a:t>Antiemesis</a:t>
            </a:r>
            <a:r>
              <a:rPr lang="en-US" sz="900" dirty="0"/>
              <a:t> V.1.2019. ©National Comprehensive Cancer Network, Inc. 2019. All rights reserved. Accessed 6.17.19 To view most recent and complete version of the guideline go to NCCN.org. </a:t>
            </a:r>
          </a:p>
        </p:txBody>
      </p:sp>
    </p:spTree>
    <p:extLst>
      <p:ext uri="{BB962C8B-B14F-4D97-AF65-F5344CB8AC3E}">
        <p14:creationId xmlns:p14="http://schemas.microsoft.com/office/powerpoint/2010/main" val="14535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 –Prophylaxis Days 2-3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200150"/>
          <a:ext cx="634365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143479015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97279692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98095405"/>
                    </a:ext>
                  </a:extLst>
                </a:gridCol>
              </a:tblGrid>
              <a:tr h="39139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ASCO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NCCN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66156"/>
                  </a:ext>
                </a:extLst>
              </a:tr>
              <a:tr h="212320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Moderate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days 2, 3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3 options: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5HT3RA or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days 2,3 (monotherapy)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OLZ days 2, 3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or</a:t>
                      </a:r>
                    </a:p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Dex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 days 2, 3 +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80 mg days 2, 3 (if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</a:rPr>
                        <a:t>aprepitant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</a:rPr>
                        <a:t> on day 1)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95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4534585"/>
            <a:ext cx="5486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Hesketh</a:t>
            </a:r>
            <a:r>
              <a:rPr lang="en-US" sz="900" dirty="0"/>
              <a:t> P, et al.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Oncol</a:t>
            </a:r>
            <a:r>
              <a:rPr lang="en-US" sz="900" dirty="0"/>
              <a:t> 2017; Referenced with permission from the NCCN Clinical Practice Guidelines in Oncology (NCCN Guidelines®) for </a:t>
            </a:r>
            <a:r>
              <a:rPr lang="en-US" sz="900" dirty="0" err="1"/>
              <a:t>Antiemesis</a:t>
            </a:r>
            <a:r>
              <a:rPr lang="en-US" sz="900" dirty="0"/>
              <a:t> V.1.2019. ©National Comprehensive Cancer Network, Inc. 2019. All rights reserved. Accessed 6.17.19 To view most recent and complete version of the guideline go to NCCN.org. </a:t>
            </a:r>
          </a:p>
        </p:txBody>
      </p:sp>
    </p:spTree>
    <p:extLst>
      <p:ext uri="{BB962C8B-B14F-4D97-AF65-F5344CB8AC3E}">
        <p14:creationId xmlns:p14="http://schemas.microsoft.com/office/powerpoint/2010/main" val="366615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Olanzapine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95350"/>
            <a:ext cx="7315200" cy="31432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Prophylaxis in MEC and HEC added to standard therapy (following slides)</a:t>
            </a:r>
          </a:p>
          <a:p>
            <a:r>
              <a:rPr lang="en-US" dirty="0" smtClean="0"/>
              <a:t>HEC – 3 drug OLZ vs 3 drug </a:t>
            </a:r>
            <a:r>
              <a:rPr lang="en-US" dirty="0" err="1" smtClean="0"/>
              <a:t>aprepitant</a:t>
            </a:r>
            <a:r>
              <a:rPr lang="en-US" dirty="0" smtClean="0"/>
              <a:t> (non-inferiority)</a:t>
            </a:r>
          </a:p>
          <a:p>
            <a:pPr lvl="1"/>
            <a:r>
              <a:rPr lang="en-US" dirty="0" smtClean="0"/>
              <a:t>CR 0-120: 77% OLZ vs 73% </a:t>
            </a:r>
            <a:r>
              <a:rPr lang="en-US" dirty="0" err="1" smtClean="0"/>
              <a:t>aprepitant</a:t>
            </a:r>
            <a:r>
              <a:rPr lang="en-US" dirty="0" smtClean="0"/>
              <a:t>, p = NS</a:t>
            </a:r>
          </a:p>
          <a:p>
            <a:pPr lvl="1"/>
            <a:r>
              <a:rPr lang="en-US" dirty="0" smtClean="0"/>
              <a:t>No nausea 0-120: 69% OLZ vs 38% </a:t>
            </a:r>
            <a:r>
              <a:rPr lang="en-US" dirty="0" err="1" smtClean="0"/>
              <a:t>aprepitant</a:t>
            </a:r>
            <a:r>
              <a:rPr lang="en-US" dirty="0" smtClean="0"/>
              <a:t>, p&lt;0.05</a:t>
            </a:r>
          </a:p>
          <a:p>
            <a:pPr lvl="1"/>
            <a:r>
              <a:rPr lang="en-US" dirty="0" err="1" smtClean="0"/>
              <a:t>Navari</a:t>
            </a:r>
            <a:r>
              <a:rPr lang="en-US" dirty="0" smtClean="0"/>
              <a:t> RM, et al. J Support </a:t>
            </a:r>
            <a:r>
              <a:rPr lang="en-US" dirty="0" err="1" smtClean="0"/>
              <a:t>Oncol</a:t>
            </a:r>
            <a:r>
              <a:rPr lang="en-US" dirty="0" smtClean="0"/>
              <a:t>. 2011;9(5):188-95</a:t>
            </a:r>
          </a:p>
          <a:p>
            <a:r>
              <a:rPr lang="en-US" dirty="0" smtClean="0"/>
              <a:t>OLZ use following NK1RA failure </a:t>
            </a:r>
          </a:p>
          <a:p>
            <a:pPr lvl="1"/>
            <a:r>
              <a:rPr lang="en-US" dirty="0" smtClean="0"/>
              <a:t>74% complete response rate 0-120</a:t>
            </a:r>
          </a:p>
          <a:p>
            <a:pPr lvl="1"/>
            <a:r>
              <a:rPr lang="en-US" dirty="0" err="1" smtClean="0"/>
              <a:t>Mehra</a:t>
            </a:r>
            <a:r>
              <a:rPr lang="en-US" dirty="0" smtClean="0"/>
              <a:t> N, et al. Med </a:t>
            </a:r>
            <a:r>
              <a:rPr lang="en-US" dirty="0" err="1" smtClean="0"/>
              <a:t>Oncol</a:t>
            </a:r>
            <a:r>
              <a:rPr lang="en-US" dirty="0" smtClean="0"/>
              <a:t> 2017;35(1):12</a:t>
            </a:r>
          </a:p>
          <a:p>
            <a:r>
              <a:rPr lang="en-US" dirty="0" smtClean="0"/>
              <a:t>Phase III Alliance trial – ongoing  (NCT03578081)</a:t>
            </a:r>
          </a:p>
          <a:p>
            <a:pPr lvl="1"/>
            <a:r>
              <a:rPr lang="en-US" dirty="0" smtClean="0"/>
              <a:t>OLZ + NK1RA vs OLZ (both with 5HT3RA/</a:t>
            </a:r>
            <a:r>
              <a:rPr lang="en-US" dirty="0" err="1" smtClean="0"/>
              <a:t>Dex</a:t>
            </a:r>
            <a:r>
              <a:rPr lang="en-US" dirty="0" smtClean="0"/>
              <a:t>) in HEC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722CBF2C-7F69-B84C-A5CF-7F7FCCDFA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5109" y="1688547"/>
            <a:ext cx="474874" cy="417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A3A4FE0C-0E2C-3F41-A987-4327D2DBC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060" y="2891218"/>
            <a:ext cx="478483" cy="3453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C3A1453-DA27-C049-9417-C5EAC7D547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30630" y="305708"/>
            <a:ext cx="6228160" cy="552450"/>
          </a:xfrm>
        </p:spPr>
        <p:txBody>
          <a:bodyPr anchor="t"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en-US" sz="255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Phase III – Olanzapine vs. Placebo in HEC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BC2E13F-73A9-8443-8DF5-D704591D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4" y="1466692"/>
            <a:ext cx="1929930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4225" algn="ct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54225" algn="ct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4225" algn="ct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Patients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Cycle #1 of HEC:            AC or Cisplatin ≥ 70 mg/m</a:t>
            </a:r>
            <a:r>
              <a:rPr lang="en-GB" altLang="en-US" sz="1125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6E8B0F4-8E41-1E4A-9239-A3DA0FB8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56" y="2325102"/>
            <a:ext cx="202654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8850" algn="ct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8850" algn="ct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8850" algn="ct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17375E"/>
                </a:solidFill>
                <a:latin typeface="Arial" panose="020B0604020202020204" pitchFamily="34" charset="0"/>
              </a:rPr>
              <a:t>Co-primary endpoints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 nausea time 0-120 </a:t>
            </a:r>
            <a:r>
              <a:rPr lang="en-US" alt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hrs</a:t>
            </a:r>
            <a:endParaRPr lang="en-US" altLang="en-US" sz="11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 nausea time 0-24 hrs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 nausea time 25-120 hrs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7E84564-4CD1-3141-B580-9399BED3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448" y="1036021"/>
            <a:ext cx="4350951" cy="1062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Fosaprepitant or Aprepitant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Palonosetron, Granisetron or Ondansetron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Dexamethasone 12 mg  (PO 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50" b="1" dirty="0">
                <a:solidFill>
                  <a:schemeClr val="bg1"/>
                </a:solidFill>
                <a:ea typeface="ＭＳ Ｐゴシック" charset="0"/>
              </a:rPr>
              <a:t>Olanzapine 10 mg (PO day 1, 2, 3, 4)    </a:t>
            </a:r>
            <a:r>
              <a:rPr lang="en-GB" altLang="en-US" sz="1125" b="1" dirty="0">
                <a:latin typeface="Arial" charset="0"/>
                <a:cs typeface="Arial" charset="0"/>
              </a:rPr>
              <a:t>(n = 192)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B0A498BA-5FCE-B444-B9CE-96E903E3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551" y="2665230"/>
            <a:ext cx="4366848" cy="1062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Fosaprepitant or Aprepitant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Palonosetron, Granisetron or Ondansetron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Dexamethasone 12 mg  (PO 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50" b="1" dirty="0">
                <a:solidFill>
                  <a:schemeClr val="bg1"/>
                </a:solidFill>
                <a:ea typeface="ＭＳ Ｐゴシック" charset="0"/>
              </a:rPr>
              <a:t>Placebo 10 mg (PO day 1, 2, 3, 4)         </a:t>
            </a:r>
            <a:r>
              <a:rPr lang="en-GB" altLang="en-US" sz="1125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125" b="1" dirty="0">
                <a:latin typeface="Arial" charset="0"/>
                <a:cs typeface="Arial" charset="0"/>
              </a:rPr>
              <a:t>(n = 188)</a:t>
            </a:r>
            <a:endParaRPr lang="en-US" altLang="en-US" sz="1125" b="1" dirty="0">
              <a:latin typeface="Arial" charset="0"/>
              <a:cs typeface="Arial" charset="0"/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4F448C9A-CB57-5446-B8E3-E7CD3BA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486" y="1349403"/>
            <a:ext cx="393056" cy="1996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5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M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Z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125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1:1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BB93848-7E8E-494B-B4C4-D593EA6B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233" y="4255890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20491" name="Text Box 12">
            <a:extLst>
              <a:ext uri="{FF2B5EF4-FFF2-40B4-BE49-F238E27FC236}">
                <a16:creationId xmlns:a16="http://schemas.microsoft.com/office/drawing/2014/main" id="{B4B3513C-1284-A94E-BDD2-87B96808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380" y="3898702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9E82BE45-29CF-774A-B089-88768F06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746" y="4605580"/>
            <a:ext cx="45571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100" dirty="0"/>
              <a:t>Berger M HOPA 2019 Annual Mtg. </a:t>
            </a:r>
            <a:r>
              <a:rPr lang="en-US" sz="1100" dirty="0" err="1"/>
              <a:t>Navari</a:t>
            </a:r>
            <a:r>
              <a:rPr lang="en-US" sz="1100" dirty="0"/>
              <a:t> RM et al. </a:t>
            </a:r>
            <a:r>
              <a:rPr lang="en-US" sz="1100" i="1" dirty="0"/>
              <a:t>N </a:t>
            </a:r>
            <a:r>
              <a:rPr lang="en-US" sz="1100" i="1" dirty="0" err="1"/>
              <a:t>Engl</a:t>
            </a:r>
            <a:r>
              <a:rPr lang="en-US" sz="1100" i="1" dirty="0"/>
              <a:t> J Med </a:t>
            </a:r>
            <a:r>
              <a:rPr lang="en-US" sz="1100" dirty="0"/>
              <a:t>2016;375:134-42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E9B45-50EA-8E4D-BAB9-4B88439286E1}"/>
              </a:ext>
            </a:extLst>
          </p:cNvPr>
          <p:cNvSpPr txBox="1"/>
          <p:nvPr/>
        </p:nvSpPr>
        <p:spPr>
          <a:xfrm>
            <a:off x="4594174" y="2275970"/>
            <a:ext cx="28696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125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 patients – DEX 8 mg PO once - days 2, 3,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6ADE0-253A-AE4C-A6BA-BC65CDE0B621}"/>
              </a:ext>
            </a:extLst>
          </p:cNvPr>
          <p:cNvSpPr txBox="1"/>
          <p:nvPr/>
        </p:nvSpPr>
        <p:spPr>
          <a:xfrm>
            <a:off x="2819400" y="3876714"/>
            <a:ext cx="432631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17375E"/>
                </a:solidFill>
              </a:rPr>
              <a:t>No nausea 0-120:  </a:t>
            </a:r>
            <a:r>
              <a:rPr lang="en-US" sz="1575" b="1" dirty="0">
                <a:solidFill>
                  <a:srgbClr val="17375E"/>
                </a:solidFill>
              </a:rPr>
              <a:t>37</a:t>
            </a:r>
            <a:r>
              <a:rPr lang="en-US" sz="1350" b="1" dirty="0">
                <a:solidFill>
                  <a:srgbClr val="17375E"/>
                </a:solidFill>
              </a:rPr>
              <a:t>% (OLZ) vs. </a:t>
            </a:r>
            <a:r>
              <a:rPr lang="en-US" sz="1575" b="1" dirty="0">
                <a:solidFill>
                  <a:srgbClr val="17375E"/>
                </a:solidFill>
              </a:rPr>
              <a:t>22</a:t>
            </a:r>
            <a:r>
              <a:rPr lang="en-US" sz="1350" b="1" dirty="0">
                <a:solidFill>
                  <a:srgbClr val="17375E"/>
                </a:solidFill>
              </a:rPr>
              <a:t>%</a:t>
            </a:r>
            <a:r>
              <a:rPr lang="en-US" sz="1575" b="1" dirty="0">
                <a:solidFill>
                  <a:srgbClr val="17375E"/>
                </a:solidFill>
              </a:rPr>
              <a:t> </a:t>
            </a:r>
            <a:r>
              <a:rPr lang="en-US" sz="1350" b="1" dirty="0">
                <a:solidFill>
                  <a:srgbClr val="17375E"/>
                </a:solidFill>
              </a:rPr>
              <a:t>(placebo),</a:t>
            </a:r>
            <a:r>
              <a:rPr lang="en-US" sz="1350" b="1" i="1" dirty="0">
                <a:solidFill>
                  <a:srgbClr val="17375E"/>
                </a:solidFill>
              </a:rPr>
              <a:t> p </a:t>
            </a:r>
            <a:r>
              <a:rPr lang="en-US" sz="1350" b="1" dirty="0">
                <a:solidFill>
                  <a:srgbClr val="17375E"/>
                </a:solidFill>
              </a:rPr>
              <a:t>= 0.002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0FBBD-1A97-CC4E-BF57-63BD82955166}"/>
              </a:ext>
            </a:extLst>
          </p:cNvPr>
          <p:cNvSpPr txBox="1"/>
          <p:nvPr/>
        </p:nvSpPr>
        <p:spPr>
          <a:xfrm>
            <a:off x="2832746" y="4168635"/>
            <a:ext cx="41161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17375E"/>
                </a:solidFill>
              </a:rPr>
              <a:t>NK-1 RA regimen + OLZ  is superior to NK-1 RA regimen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5770960" y="4552362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>
              <a:latin typeface="Calibri Light" panose="020F0302020204030204" pitchFamily="34" charset="0"/>
            </a:endParaRPr>
          </a:p>
          <a:p>
            <a:pPr algn="r"/>
            <a:fld id="{1DC10483-C340-4F2D-87B5-18E14A0E8101}" type="slidenum"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r"/>
              <a:t>15</a:t>
            </a:fld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722CBF2C-7F69-B84C-A5CF-7F7FCCDFA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3197" y="1382820"/>
            <a:ext cx="474874" cy="417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A3A4FE0C-0E2C-3F41-A987-4327D2DBC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414" y="2738095"/>
            <a:ext cx="478483" cy="3453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C3A1453-DA27-C049-9417-C5EAC7D547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30629" y="305708"/>
            <a:ext cx="6608735" cy="552450"/>
          </a:xfrm>
        </p:spPr>
        <p:txBody>
          <a:bodyPr anchor="t"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en-US" sz="255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Phase III – Olanzapine vs. Placebo in MEC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BC2E13F-73A9-8443-8DF5-D704591D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30" y="1185435"/>
            <a:ext cx="1929930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4225" algn="ct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54225" algn="ct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4225" algn="ct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54225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Patients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Cycle #1 of MEC:            AC or Cisplatin ≥ 70 mg/m</a:t>
            </a:r>
            <a:r>
              <a:rPr lang="en-GB" altLang="en-US" sz="1125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6E8B0F4-8E41-1E4A-9239-A3DA0FB8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30" y="2062444"/>
            <a:ext cx="2026544" cy="17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8850" algn="ct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8850" algn="ct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8850" algn="ct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8850" algn="ct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17375E"/>
                </a:solidFill>
                <a:latin typeface="Arial" panose="020B0604020202020204" pitchFamily="34" charset="0"/>
              </a:rPr>
              <a:t>Primary endpoint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CR 0-24 </a:t>
            </a:r>
            <a:r>
              <a:rPr lang="en-US" alt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hrs</a:t>
            </a: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350" b="1" dirty="0">
                <a:solidFill>
                  <a:srgbClr val="17375E"/>
                </a:solidFill>
                <a:latin typeface="Arial" panose="020B0604020202020204" pitchFamily="34" charset="0"/>
              </a:rPr>
              <a:t>Secondary endpoints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CR 24-120 hrs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Overall CR 0-120 </a:t>
            </a:r>
            <a:r>
              <a:rPr lang="en-US" alt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hrs</a:t>
            </a:r>
            <a:endParaRPr lang="en-US" altLang="en-US" sz="11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Proportion of significant nausea (VAS)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Rescue med use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QOL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7E84564-4CD1-3141-B580-9399BED3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606" y="1088090"/>
            <a:ext cx="3432908" cy="8715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 err="1">
                <a:ea typeface="ＭＳ Ｐゴシック" charset="0"/>
              </a:rPr>
              <a:t>Palonosetron</a:t>
            </a:r>
            <a:r>
              <a:rPr lang="en-US" altLang="en-US" sz="1238" b="1" dirty="0">
                <a:ea typeface="ＭＳ Ｐゴシック" charset="0"/>
              </a:rPr>
              <a:t> 0.25 mg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Dexamethasone 12 mg  (PO 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50" b="1" dirty="0">
                <a:solidFill>
                  <a:schemeClr val="bg1"/>
                </a:solidFill>
                <a:ea typeface="ＭＳ Ｐゴシック" charset="0"/>
              </a:rPr>
              <a:t>Olanzapine 10 mg (PO day 1, 2, 3, 4)    </a:t>
            </a:r>
            <a:r>
              <a:rPr lang="en-GB" altLang="en-US" sz="1125" b="1" dirty="0">
                <a:latin typeface="Arial" charset="0"/>
                <a:cs typeface="Arial" charset="0"/>
              </a:rPr>
              <a:t>(n = 29)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B0A498BA-5FCE-B444-B9CE-96E903E3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591" y="2587040"/>
            <a:ext cx="3432908" cy="8715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 err="1">
                <a:ea typeface="ＭＳ Ｐゴシック" charset="0"/>
              </a:rPr>
              <a:t>Palonosetron</a:t>
            </a:r>
            <a:r>
              <a:rPr lang="en-US" altLang="en-US" sz="1238" b="1" dirty="0">
                <a:ea typeface="ＭＳ Ｐゴシック" charset="0"/>
              </a:rPr>
              <a:t> 0.25 mg (day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Dexamethasone 12 mg  (PO day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38" b="1" dirty="0">
                <a:ea typeface="ＭＳ Ｐゴシック" charset="0"/>
              </a:rPr>
              <a:t>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50" b="1" dirty="0">
                <a:solidFill>
                  <a:schemeClr val="bg1"/>
                </a:solidFill>
                <a:ea typeface="ＭＳ Ｐゴシック" charset="0"/>
              </a:rPr>
              <a:t>Placebo 10 mg (PO day 1, 2, 3, 4)         </a:t>
            </a:r>
            <a:r>
              <a:rPr lang="en-GB" altLang="en-US" sz="1125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125" b="1" dirty="0">
                <a:latin typeface="Arial" charset="0"/>
                <a:cs typeface="Arial" charset="0"/>
              </a:rPr>
              <a:t>(n = 27)</a:t>
            </a:r>
            <a:endParaRPr lang="en-US" altLang="en-US" sz="1125" b="1" dirty="0">
              <a:latin typeface="Arial" charset="0"/>
              <a:cs typeface="Arial" charset="0"/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4F448C9A-CB57-5446-B8E3-E7CD3BA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55" y="1297832"/>
            <a:ext cx="393056" cy="1996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5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M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Z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125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25" b="1" dirty="0">
                <a:latin typeface="Arial" charset="0"/>
                <a:cs typeface="Arial" charset="0"/>
              </a:rPr>
              <a:t>1:1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BB93848-7E8E-494B-B4C4-D593EA6B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233" y="4255890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20491" name="Text Box 12">
            <a:extLst>
              <a:ext uri="{FF2B5EF4-FFF2-40B4-BE49-F238E27FC236}">
                <a16:creationId xmlns:a16="http://schemas.microsoft.com/office/drawing/2014/main" id="{B4B3513C-1284-A94E-BDD2-87B96808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380" y="3898702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9E82BE45-29CF-774A-B089-88768F06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64596"/>
            <a:ext cx="400181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n-US" sz="1100" dirty="0"/>
              <a:t>Jeon SY, et al. Cancer Res Treat. 2019;51(1):90-97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6ADE0-253A-AE4C-A6BA-BC65CDE0B621}"/>
              </a:ext>
            </a:extLst>
          </p:cNvPr>
          <p:cNvSpPr txBox="1"/>
          <p:nvPr/>
        </p:nvSpPr>
        <p:spPr>
          <a:xfrm>
            <a:off x="3182878" y="3534741"/>
            <a:ext cx="521046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17375E"/>
                </a:solidFill>
              </a:rPr>
              <a:t>No stat difference in CR between groups for acute, delayed, or overall</a:t>
            </a:r>
          </a:p>
          <a:p>
            <a:r>
              <a:rPr lang="en-US" sz="1350" b="1" dirty="0">
                <a:solidFill>
                  <a:srgbClr val="17375E"/>
                </a:solidFill>
              </a:rPr>
              <a:t>Significant nausea lower with OLZ – 17% vs 44% (p = 0.032)</a:t>
            </a:r>
          </a:p>
          <a:p>
            <a:r>
              <a:rPr lang="en-US" sz="1350" b="1" dirty="0" err="1">
                <a:solidFill>
                  <a:srgbClr val="17375E"/>
                </a:solidFill>
              </a:rPr>
              <a:t>Freq</a:t>
            </a:r>
            <a:r>
              <a:rPr lang="en-US" sz="1350" b="1" dirty="0">
                <a:solidFill>
                  <a:srgbClr val="17375E"/>
                </a:solidFill>
              </a:rPr>
              <a:t> of rescue med lower with OLZ – 0.03</a:t>
            </a:r>
            <a:r>
              <a:rPr lang="en-US" sz="1350" b="1" u="sng" dirty="0">
                <a:solidFill>
                  <a:srgbClr val="17375E"/>
                </a:solidFill>
              </a:rPr>
              <a:t>+</a:t>
            </a:r>
            <a:r>
              <a:rPr lang="en-US" sz="1350" b="1" dirty="0">
                <a:solidFill>
                  <a:srgbClr val="17375E"/>
                </a:solidFill>
              </a:rPr>
              <a:t>0.10 vs 1.88</a:t>
            </a:r>
            <a:r>
              <a:rPr lang="en-US" sz="1350" b="1" u="sng" dirty="0">
                <a:solidFill>
                  <a:srgbClr val="17375E"/>
                </a:solidFill>
              </a:rPr>
              <a:t>+</a:t>
            </a:r>
            <a:r>
              <a:rPr lang="en-US" sz="1350" b="1" dirty="0">
                <a:solidFill>
                  <a:srgbClr val="17375E"/>
                </a:solidFill>
              </a:rPr>
              <a:t>2.88 (p=0.002)</a:t>
            </a:r>
          </a:p>
          <a:p>
            <a:r>
              <a:rPr lang="en-US" sz="1350" b="1" dirty="0">
                <a:solidFill>
                  <a:srgbClr val="17375E"/>
                </a:solidFill>
              </a:rPr>
              <a:t>Functional Living Index (QOL) better with OLZ (p=0.009)</a:t>
            </a:r>
          </a:p>
          <a:p>
            <a:endParaRPr lang="en-US" sz="1350" b="1" dirty="0">
              <a:solidFill>
                <a:srgbClr val="17375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5770960" y="4552362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>
              <a:latin typeface="Calibri Light" panose="020F0302020204030204" pitchFamily="34" charset="0"/>
            </a:endParaRPr>
          </a:p>
          <a:p>
            <a:pPr algn="r"/>
            <a:fld id="{1DC10483-C340-4F2D-87B5-18E14A0E8101}" type="slidenum"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r"/>
              <a:t>16</a:t>
            </a:fld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Olanzapine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1552"/>
            <a:ext cx="7315200" cy="3143250"/>
          </a:xfrm>
        </p:spPr>
        <p:txBody>
          <a:bodyPr>
            <a:normAutofit/>
          </a:bodyPr>
          <a:lstStyle/>
          <a:p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Common w short term use: sedation, dry mouth, constipation, </a:t>
            </a:r>
            <a:r>
              <a:rPr lang="en-US" dirty="0" err="1" smtClean="0"/>
              <a:t>orthostasis</a:t>
            </a:r>
            <a:endParaRPr lang="en-US" dirty="0" smtClean="0"/>
          </a:p>
          <a:p>
            <a:pPr lvl="1"/>
            <a:r>
              <a:rPr lang="en-US" dirty="0" smtClean="0"/>
              <a:t>Rare w short term use: hyperglycemia, hypercholesterolemia, EPS, increased appetite, weight gain</a:t>
            </a:r>
          </a:p>
          <a:p>
            <a:pPr lvl="1"/>
            <a:r>
              <a:rPr lang="en-US" dirty="0" smtClean="0"/>
              <a:t>No warning for </a:t>
            </a:r>
            <a:r>
              <a:rPr lang="en-US" dirty="0" err="1" smtClean="0"/>
              <a:t>QTc</a:t>
            </a:r>
            <a:r>
              <a:rPr lang="en-US" dirty="0" smtClean="0"/>
              <a:t> prolongation in FDA label</a:t>
            </a:r>
          </a:p>
          <a:p>
            <a:r>
              <a:rPr lang="en-US" dirty="0" smtClean="0"/>
              <a:t>5 mg vs 10 mg dose</a:t>
            </a:r>
          </a:p>
          <a:p>
            <a:r>
              <a:rPr lang="en-US" dirty="0" smtClean="0"/>
              <a:t>Drug interactions – use of rescue agent</a:t>
            </a:r>
          </a:p>
          <a:p>
            <a:r>
              <a:rPr lang="en-US" dirty="0" smtClean="0"/>
              <a:t>Fear of prescribing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07930"/>
            <a:ext cx="8991600" cy="188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037194"/>
            <a:ext cx="8872538" cy="358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4497169"/>
            <a:ext cx="2486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 Light" panose="020F0302020204030204" pitchFamily="34" charset="0"/>
              </a:rPr>
              <a:t>Hesketh</a:t>
            </a:r>
            <a:r>
              <a:rPr lang="en-US" sz="1200" dirty="0">
                <a:latin typeface="Calibri Light" panose="020F0302020204030204" pitchFamily="34" charset="0"/>
              </a:rPr>
              <a:t> P, et al. </a:t>
            </a:r>
            <a:r>
              <a:rPr lang="en-US" sz="1200" i="1" dirty="0">
                <a:latin typeface="Calibri Light" panose="020F0302020204030204" pitchFamily="34" charset="0"/>
              </a:rPr>
              <a:t>J </a:t>
            </a:r>
            <a:r>
              <a:rPr lang="en-US" sz="1200" i="1" dirty="0" err="1">
                <a:latin typeface="Calibri Light" panose="020F0302020204030204" pitchFamily="34" charset="0"/>
              </a:rPr>
              <a:t>Clin</a:t>
            </a:r>
            <a:r>
              <a:rPr lang="en-US" sz="1200" i="1" dirty="0">
                <a:latin typeface="Calibri Light" panose="020F0302020204030204" pitchFamily="34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</a:rPr>
              <a:t>Oncol</a:t>
            </a:r>
            <a:r>
              <a:rPr lang="en-US" sz="1200" dirty="0">
                <a:latin typeface="Calibri Light" panose="020F0302020204030204" pitchFamily="34" charset="0"/>
              </a:rPr>
              <a:t> </a:t>
            </a:r>
            <a:r>
              <a:rPr lang="en-US" sz="1200" dirty="0" smtClean="0">
                <a:latin typeface="Calibri Light" panose="020F0302020204030204" pitchFamily="34" charset="0"/>
              </a:rPr>
              <a:t>2017</a:t>
            </a:r>
          </a:p>
          <a:p>
            <a:r>
              <a:rPr lang="en-US" sz="1200" dirty="0" smtClean="0">
                <a:latin typeface="Calibri Light" panose="020F0302020204030204" pitchFamily="34" charset="0"/>
              </a:rPr>
              <a:t>*2016 pricing</a:t>
            </a:r>
            <a:endParaRPr lang="en-US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28800" y="1231985"/>
            <a:ext cx="5486400" cy="1015663"/>
          </a:xfrm>
        </p:spPr>
        <p:txBody>
          <a:bodyPr/>
          <a:lstStyle/>
          <a:p>
            <a:r>
              <a:rPr lang="en-US" dirty="0" smtClean="0"/>
              <a:t>Summary of MOQC CINV Performance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16240" y="2247648"/>
            <a:ext cx="5486400" cy="369332"/>
          </a:xfrm>
        </p:spPr>
        <p:txBody>
          <a:bodyPr/>
          <a:lstStyle/>
          <a:p>
            <a:r>
              <a:rPr lang="en-US" dirty="0" smtClean="0"/>
              <a:t>QOPI and Practice Survey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4583907"/>
            <a:ext cx="1600200" cy="273844"/>
          </a:xfrm>
        </p:spPr>
        <p:txBody>
          <a:bodyPr/>
          <a:lstStyle/>
          <a:p>
            <a:fld id="{1DC10483-C340-4F2D-87B5-18E14A0E81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CINV 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SMT28 </a:t>
            </a:r>
            <a:r>
              <a:rPr lang="en-US" dirty="0"/>
              <a:t>– NK1 Receptor Antagonist </a:t>
            </a:r>
            <a:r>
              <a:rPr lang="en-US" b="1" dirty="0"/>
              <a:t>and </a:t>
            </a:r>
            <a:r>
              <a:rPr lang="en-US" dirty="0"/>
              <a:t>Olanzapine prescribed or administered with high emetic risk </a:t>
            </a:r>
            <a:r>
              <a:rPr lang="en-US" dirty="0" smtClean="0"/>
              <a:t>chemotherapy </a:t>
            </a:r>
          </a:p>
          <a:p>
            <a:pPr lvl="1"/>
            <a:r>
              <a:rPr lang="en-US" dirty="0" smtClean="0"/>
              <a:t>HEC </a:t>
            </a:r>
            <a:r>
              <a:rPr lang="en-US" dirty="0" smtClean="0">
                <a:sym typeface="Wingdings" panose="05000000000000000000" pitchFamily="2" charset="2"/>
              </a:rPr>
              <a:t> 4-drug regimen </a:t>
            </a:r>
            <a:endParaRPr lang="en-US" dirty="0" smtClean="0"/>
          </a:p>
          <a:p>
            <a:pPr lvl="1"/>
            <a:r>
              <a:rPr lang="en-US" dirty="0" smtClean="0"/>
              <a:t>Higher is better</a:t>
            </a:r>
            <a:endParaRPr lang="en-US" dirty="0"/>
          </a:p>
          <a:p>
            <a:r>
              <a:rPr lang="en-US" dirty="0"/>
              <a:t>SMT28a – NK1 Receptor Antagonist </a:t>
            </a:r>
            <a:r>
              <a:rPr lang="en-US" b="1" dirty="0"/>
              <a:t>or</a:t>
            </a:r>
            <a:r>
              <a:rPr lang="en-US" dirty="0"/>
              <a:t> Olanzapine administered for low or moderate emetic risk Cycle 1 chemotherapy </a:t>
            </a:r>
            <a:endParaRPr lang="en-US" dirty="0" smtClean="0"/>
          </a:p>
          <a:p>
            <a:pPr lvl="1"/>
            <a:r>
              <a:rPr lang="en-US" dirty="0" smtClean="0"/>
              <a:t>MEC </a:t>
            </a:r>
            <a:r>
              <a:rPr lang="en-US" dirty="0" smtClean="0">
                <a:sym typeface="Wingdings" panose="05000000000000000000" pitchFamily="2" charset="2"/>
              </a:rPr>
              <a:t> 2-drug regimen</a:t>
            </a:r>
            <a:endParaRPr lang="en-US" dirty="0" smtClean="0"/>
          </a:p>
          <a:p>
            <a:pPr lvl="1"/>
            <a:r>
              <a:rPr lang="en-US" dirty="0" smtClean="0"/>
              <a:t>Remove Carbo AUC </a:t>
            </a:r>
            <a:r>
              <a:rPr lang="en-US" u="sng" dirty="0" smtClean="0"/>
              <a:t>&gt;</a:t>
            </a:r>
            <a:r>
              <a:rPr lang="en-US" dirty="0" smtClean="0"/>
              <a:t> 4 from collection</a:t>
            </a:r>
          </a:p>
          <a:p>
            <a:pPr lvl="1"/>
            <a:r>
              <a:rPr lang="en-US" dirty="0" smtClean="0"/>
              <a:t>Lower is better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ASCO-QOPI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7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SMT28 Trend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1CA68-C299-774F-944C-008E186DF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NK1RA </a:t>
            </a:r>
            <a:r>
              <a:rPr lang="en-US" strike="sngStrike" dirty="0" smtClean="0"/>
              <a:t>and Olanzapine </a:t>
            </a:r>
            <a:r>
              <a:rPr lang="en-US" dirty="0" smtClean="0"/>
              <a:t>for HEC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238235"/>
            <a:ext cx="5886450" cy="38824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00850" y="4362743"/>
            <a:ext cx="857250" cy="4000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39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SMT28a Trend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1CA68-C299-774F-944C-008E186DF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819716"/>
            <a:ext cx="5486400" cy="276999"/>
          </a:xfrm>
        </p:spPr>
        <p:txBody>
          <a:bodyPr/>
          <a:lstStyle/>
          <a:p>
            <a:r>
              <a:rPr lang="en-US" sz="1800" dirty="0"/>
              <a:t>NK1RA or Olanzapine for MEC or low risk – lower is better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96715"/>
            <a:ext cx="6457950" cy="40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Spring/Fall 2018 – SMT28a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675971"/>
            <a:ext cx="5638800" cy="417853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107680" y="809789"/>
            <a:ext cx="971550" cy="666185"/>
          </a:xfrm>
          <a:prstGeom prst="wedgeRoundRectCallout">
            <a:avLst>
              <a:gd name="adj1" fmla="val -49780"/>
              <a:gd name="adj2" fmla="val 8344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VBR measure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2020 target – 30%</a:t>
            </a:r>
            <a:r>
              <a:rPr lang="en-US" sz="105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09789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91F40"/>
                </a:solidFill>
                <a:latin typeface="Calibri Light" panose="020F0302020204030204" pitchFamily="34" charset="0"/>
              </a:rPr>
              <a:t>Lower is better</a:t>
            </a:r>
          </a:p>
        </p:txBody>
      </p:sp>
    </p:spTree>
    <p:extLst>
      <p:ext uri="{BB962C8B-B14F-4D97-AF65-F5344CB8AC3E}">
        <p14:creationId xmlns:p14="http://schemas.microsoft.com/office/powerpoint/2010/main" val="32307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MOQC Practice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32/43 (74%) practices responded</a:t>
            </a:r>
          </a:p>
          <a:p>
            <a:r>
              <a:rPr lang="en-US" dirty="0" smtClean="0"/>
              <a:t>29/32 (91%) have orders pre-populated within an EMR</a:t>
            </a:r>
          </a:p>
          <a:p>
            <a:r>
              <a:rPr lang="en-US" dirty="0" smtClean="0"/>
              <a:t>5 HEC regimens</a:t>
            </a:r>
          </a:p>
          <a:p>
            <a:r>
              <a:rPr lang="en-US" dirty="0" smtClean="0"/>
              <a:t>2 AC-based regimens</a:t>
            </a:r>
          </a:p>
          <a:p>
            <a:r>
              <a:rPr lang="en-US" dirty="0" smtClean="0"/>
              <a:t>4 </a:t>
            </a:r>
            <a:r>
              <a:rPr lang="en-US" dirty="0" smtClean="0"/>
              <a:t>Carbo AUC </a:t>
            </a:r>
            <a:r>
              <a:rPr lang="en-US" u="sng" dirty="0" smtClean="0"/>
              <a:t>&gt;</a:t>
            </a:r>
            <a:r>
              <a:rPr lang="en-US" dirty="0" smtClean="0"/>
              <a:t> 4 regimens</a:t>
            </a:r>
          </a:p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MEC regimens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9717"/>
            <a:ext cx="7315200" cy="323165"/>
          </a:xfrm>
        </p:spPr>
        <p:txBody>
          <a:bodyPr/>
          <a:lstStyle/>
          <a:p>
            <a:r>
              <a:rPr lang="en-US" dirty="0" smtClean="0"/>
              <a:t>Antiemetic Standards for select HEC/MEC regimens</a:t>
            </a:r>
          </a:p>
        </p:txBody>
      </p:sp>
    </p:spTree>
    <p:extLst>
      <p:ext uri="{BB962C8B-B14F-4D97-AF65-F5344CB8AC3E}">
        <p14:creationId xmlns:p14="http://schemas.microsoft.com/office/powerpoint/2010/main" val="16605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Regimens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</a:t>
            </a:r>
          </a:p>
          <a:p>
            <a:pPr lvl="1"/>
            <a:r>
              <a:rPr lang="en-US" dirty="0" smtClean="0"/>
              <a:t>Gemcitabine/Cisplatin</a:t>
            </a:r>
          </a:p>
          <a:p>
            <a:pPr lvl="1"/>
            <a:r>
              <a:rPr lang="en-US" dirty="0" smtClean="0"/>
              <a:t>Cisplatin/Etoposide</a:t>
            </a:r>
          </a:p>
          <a:p>
            <a:r>
              <a:rPr lang="en-US" dirty="0" smtClean="0"/>
              <a:t>Head and Neck</a:t>
            </a:r>
          </a:p>
          <a:p>
            <a:pPr lvl="1"/>
            <a:r>
              <a:rPr lang="en-US" dirty="0" smtClean="0"/>
              <a:t>Cisplatin (100 mg/m2)</a:t>
            </a:r>
          </a:p>
          <a:p>
            <a:pPr lvl="1"/>
            <a:r>
              <a:rPr lang="en-US" dirty="0" smtClean="0"/>
              <a:t>Cisplatin (30-40 mg/m2) + XRT</a:t>
            </a:r>
          </a:p>
          <a:p>
            <a:r>
              <a:rPr lang="en-US" dirty="0" smtClean="0"/>
              <a:t>Bladder</a:t>
            </a:r>
          </a:p>
          <a:p>
            <a:pPr lvl="1"/>
            <a:r>
              <a:rPr lang="en-US" dirty="0" smtClean="0"/>
              <a:t>Dose Dense MVAC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and Carbo </a:t>
            </a:r>
            <a:r>
              <a:rPr lang="en-US" dirty="0" smtClean="0"/>
              <a:t>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AC – Containing Regimens </a:t>
            </a:r>
          </a:p>
          <a:p>
            <a:r>
              <a:rPr lang="en-US" dirty="0"/>
              <a:t>Breast</a:t>
            </a:r>
          </a:p>
          <a:p>
            <a:pPr lvl="1"/>
            <a:r>
              <a:rPr lang="en-US" dirty="0"/>
              <a:t>Dose Dense AC</a:t>
            </a:r>
          </a:p>
          <a:p>
            <a:r>
              <a:rPr lang="en-US" dirty="0"/>
              <a:t>NHL</a:t>
            </a:r>
          </a:p>
          <a:p>
            <a:pPr lvl="1"/>
            <a:r>
              <a:rPr lang="en-US" dirty="0"/>
              <a:t>R-CHOP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Carboplatin </a:t>
            </a:r>
            <a:r>
              <a:rPr lang="en-US" dirty="0"/>
              <a:t>AUC </a:t>
            </a:r>
            <a:r>
              <a:rPr lang="en-US" u="sng" dirty="0"/>
              <a:t>&gt;</a:t>
            </a:r>
            <a:r>
              <a:rPr lang="en-US" dirty="0"/>
              <a:t> 4 Regimens</a:t>
            </a:r>
          </a:p>
          <a:p>
            <a:r>
              <a:rPr lang="en-US" dirty="0"/>
              <a:t>Breast</a:t>
            </a:r>
          </a:p>
          <a:p>
            <a:pPr lvl="1"/>
            <a:r>
              <a:rPr lang="en-US" dirty="0"/>
              <a:t>TCH +/- </a:t>
            </a:r>
            <a:r>
              <a:rPr lang="en-US" dirty="0" err="1"/>
              <a:t>Pertuzumab</a:t>
            </a:r>
            <a:endParaRPr lang="en-US" dirty="0"/>
          </a:p>
          <a:p>
            <a:r>
              <a:rPr lang="en-US" dirty="0"/>
              <a:t>Lung</a:t>
            </a:r>
          </a:p>
          <a:p>
            <a:pPr lvl="1"/>
            <a:r>
              <a:rPr lang="en-US" dirty="0"/>
              <a:t>Carbo/Paclitaxel</a:t>
            </a:r>
          </a:p>
          <a:p>
            <a:pPr lvl="1"/>
            <a:r>
              <a:rPr lang="en-US" dirty="0"/>
              <a:t>Carbo/Etoposide</a:t>
            </a:r>
          </a:p>
          <a:p>
            <a:r>
              <a:rPr lang="en-US" dirty="0"/>
              <a:t>Ovarian</a:t>
            </a:r>
          </a:p>
          <a:p>
            <a:pPr lvl="1"/>
            <a:r>
              <a:rPr lang="en-US" dirty="0"/>
              <a:t>Carboplatin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Breast </a:t>
            </a:r>
          </a:p>
          <a:p>
            <a:pPr lvl="1"/>
            <a:r>
              <a:rPr lang="en-US" dirty="0" smtClean="0"/>
              <a:t>TC</a:t>
            </a:r>
            <a:endParaRPr lang="en-US" dirty="0" smtClean="0"/>
          </a:p>
          <a:p>
            <a:r>
              <a:rPr lang="en-US" dirty="0" smtClean="0"/>
              <a:t>Colorectal</a:t>
            </a:r>
          </a:p>
          <a:p>
            <a:pPr lvl="1"/>
            <a:r>
              <a:rPr lang="en-US" dirty="0" smtClean="0"/>
              <a:t>FOLFOX</a:t>
            </a:r>
          </a:p>
          <a:p>
            <a:pPr lvl="1"/>
            <a:r>
              <a:rPr lang="en-US" dirty="0" smtClean="0"/>
              <a:t>FOLFIRI</a:t>
            </a:r>
          </a:p>
          <a:p>
            <a:pPr lvl="1"/>
            <a:r>
              <a:rPr lang="en-US" dirty="0" err="1" smtClean="0"/>
              <a:t>CapeOx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Head and Neck</a:t>
            </a:r>
          </a:p>
          <a:p>
            <a:pPr lvl="1"/>
            <a:r>
              <a:rPr lang="en-US" dirty="0" smtClean="0"/>
              <a:t>Carbo (AUC 1.5) + RT</a:t>
            </a:r>
          </a:p>
          <a:p>
            <a:r>
              <a:rPr lang="en-US" dirty="0" smtClean="0"/>
              <a:t>NHL</a:t>
            </a:r>
          </a:p>
          <a:p>
            <a:pPr lvl="1"/>
            <a:r>
              <a:rPr lang="en-US" dirty="0" smtClean="0"/>
              <a:t>R-</a:t>
            </a:r>
            <a:r>
              <a:rPr lang="en-US" dirty="0" err="1" smtClean="0"/>
              <a:t>Bendamustine</a:t>
            </a:r>
            <a:endParaRPr lang="en-US" dirty="0" smtClean="0"/>
          </a:p>
          <a:p>
            <a:r>
              <a:rPr lang="en-US" dirty="0" smtClean="0"/>
              <a:t>Pancreatic </a:t>
            </a:r>
          </a:p>
          <a:p>
            <a:pPr lvl="1"/>
            <a:r>
              <a:rPr lang="en-US" dirty="0" smtClean="0"/>
              <a:t>FOLFIRINOX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– HEC Regimens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36472"/>
              </p:ext>
            </p:extLst>
          </p:nvPr>
        </p:nvGraphicFramePr>
        <p:xfrm>
          <a:off x="1371602" y="1047750"/>
          <a:ext cx="6515097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28">
                  <a:extLst>
                    <a:ext uri="{9D8B030D-6E8A-4147-A177-3AD203B41FA5}">
                      <a16:colId xmlns:a16="http://schemas.microsoft.com/office/drawing/2014/main" val="3043740039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3720555255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1370212001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3203035676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31313875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12986289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26669479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NK1RA 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OLZ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NK1RA +</a:t>
                      </a:r>
                      <a:r>
                        <a:rPr lang="en-US" sz="1000" b="1" baseline="0" dirty="0" smtClean="0"/>
                        <a:t> OLZ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/>
                        <a:t>NK1RA OR OLZ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5HT3RA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DEX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28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HEC</a:t>
                      </a:r>
                      <a:r>
                        <a:rPr lang="en-US" sz="1000" b="1" baseline="0" dirty="0" smtClean="0"/>
                        <a:t> </a:t>
                      </a:r>
                    </a:p>
                    <a:p>
                      <a:endParaRPr lang="en-US" sz="1000" b="1" baseline="0" dirty="0" smtClean="0"/>
                    </a:p>
                    <a:p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87%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22%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68%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752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AC-Regimens</a:t>
                      </a:r>
                    </a:p>
                    <a:p>
                      <a:endParaRPr lang="en-US" sz="1000" b="1" dirty="0" smtClean="0"/>
                    </a:p>
                    <a:p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72%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21%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53%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94%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82793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Carbo AUC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en-US" sz="1000" b="1" u="sng" baseline="0" dirty="0" smtClean="0"/>
                        <a:t>&gt;</a:t>
                      </a:r>
                      <a:r>
                        <a:rPr lang="en-US" sz="1000" b="1" u="none" baseline="0" dirty="0" smtClean="0"/>
                        <a:t> 4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46%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17%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12%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38%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9956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r"/>
                      <a:endParaRPr lang="en-US" sz="1000" b="1" dirty="0" smtClean="0"/>
                    </a:p>
                    <a:p>
                      <a:pPr algn="r"/>
                      <a:r>
                        <a:rPr lang="en-US" sz="1000" b="1" dirty="0" smtClean="0"/>
                        <a:t>TOTAL 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69%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20%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18%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54%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99%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98%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2612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236720" y="3028950"/>
            <a:ext cx="784860" cy="5935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0781"/>
            <a:ext cx="5715000" cy="461665"/>
          </a:xfrm>
        </p:spPr>
        <p:txBody>
          <a:bodyPr/>
          <a:lstStyle/>
          <a:p>
            <a:r>
              <a:rPr lang="en-US" dirty="0" smtClean="0"/>
              <a:t>Survey Results – </a:t>
            </a:r>
            <a:r>
              <a:rPr lang="en-US" dirty="0"/>
              <a:t>M</a:t>
            </a:r>
            <a:r>
              <a:rPr lang="en-US" dirty="0" smtClean="0"/>
              <a:t>EC Regimens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01322"/>
              </p:ext>
            </p:extLst>
          </p:nvPr>
        </p:nvGraphicFramePr>
        <p:xfrm>
          <a:off x="1748878" y="1224111"/>
          <a:ext cx="5584369" cy="102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28">
                  <a:extLst>
                    <a:ext uri="{9D8B030D-6E8A-4147-A177-3AD203B41FA5}">
                      <a16:colId xmlns:a16="http://schemas.microsoft.com/office/drawing/2014/main" val="3043740039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3720555255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1370212001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31313875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12986289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26669479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NK1RA 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OLZ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/>
                        <a:t>NK1RA AND/OR OLZ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5HT3RA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DEX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2842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endParaRPr lang="en-US" sz="1000" b="1" dirty="0" smtClean="0"/>
                    </a:p>
                    <a:p>
                      <a:r>
                        <a:rPr lang="en-US" sz="1000" b="1" dirty="0" smtClean="0"/>
                        <a:t>MEC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18%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8%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23%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100%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98%</a:t>
                      </a:r>
                      <a:endParaRPr lang="en-US" sz="10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75251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 rot="10800000">
            <a:off x="2057400" y="2527971"/>
            <a:ext cx="971550" cy="507832"/>
          </a:xfrm>
          <a:prstGeom prst="wedgeRoundRectCallout">
            <a:avLst>
              <a:gd name="adj1" fmla="val -49780"/>
              <a:gd name="adj2" fmla="val 8344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1737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399" y="2527972"/>
            <a:ext cx="857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7375E"/>
                </a:solidFill>
              </a:rPr>
              <a:t>Range = </a:t>
            </a:r>
          </a:p>
          <a:p>
            <a:r>
              <a:rPr lang="en-US" sz="1350" b="1" dirty="0">
                <a:solidFill>
                  <a:srgbClr val="17375E"/>
                </a:solidFill>
              </a:rPr>
              <a:t>7 – </a:t>
            </a:r>
            <a:r>
              <a:rPr lang="en-US" sz="1350" b="1" dirty="0" smtClean="0">
                <a:solidFill>
                  <a:srgbClr val="17375E"/>
                </a:solidFill>
              </a:rPr>
              <a:t>45%</a:t>
            </a:r>
            <a:endParaRPr lang="en-US" sz="135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436368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			</a:t>
            </a:r>
            <a:r>
              <a:rPr lang="en-US" sz="1350" u="sng" dirty="0" smtClean="0"/>
              <a:t>NK1RA and/or OLZ</a:t>
            </a:r>
            <a:endParaRPr lang="en-US" sz="1350" u="sng" dirty="0"/>
          </a:p>
          <a:p>
            <a:r>
              <a:rPr lang="en-US" sz="1350" dirty="0" smtClean="0"/>
              <a:t>FOLFIRINOX</a:t>
            </a:r>
            <a:r>
              <a:rPr lang="en-US" sz="1350" dirty="0"/>
              <a:t>		</a:t>
            </a:r>
            <a:r>
              <a:rPr lang="en-US" sz="1350" dirty="0" smtClean="0"/>
              <a:t>	47%</a:t>
            </a:r>
            <a:endParaRPr lang="en-US" sz="1350" dirty="0"/>
          </a:p>
          <a:p>
            <a:r>
              <a:rPr lang="en-US" sz="1350" dirty="0"/>
              <a:t>TC			</a:t>
            </a:r>
            <a:r>
              <a:rPr lang="en-US" sz="1350" dirty="0" smtClean="0"/>
              <a:t>28%</a:t>
            </a:r>
            <a:endParaRPr lang="en-US" sz="1350" dirty="0"/>
          </a:p>
          <a:p>
            <a:r>
              <a:rPr lang="en-US" sz="1350" dirty="0"/>
              <a:t>FOLFOX			</a:t>
            </a:r>
            <a:r>
              <a:rPr lang="en-US" sz="1350" dirty="0" smtClean="0"/>
              <a:t>22%</a:t>
            </a:r>
            <a:endParaRPr lang="en-US" sz="1350" dirty="0"/>
          </a:p>
          <a:p>
            <a:r>
              <a:rPr lang="en-US" sz="1350" dirty="0"/>
              <a:t>FOLFIRI			</a:t>
            </a:r>
            <a:r>
              <a:rPr lang="en-US" sz="1350" dirty="0" smtClean="0"/>
              <a:t>22%</a:t>
            </a:r>
            <a:endParaRPr lang="en-US" sz="1350" dirty="0"/>
          </a:p>
          <a:p>
            <a:r>
              <a:rPr lang="en-US" sz="1350" dirty="0"/>
              <a:t>Carbo + XRT		</a:t>
            </a:r>
            <a:r>
              <a:rPr lang="en-US" sz="1350" dirty="0" smtClean="0"/>
              <a:t>	16%</a:t>
            </a:r>
            <a:endParaRPr lang="en-US" sz="1350" dirty="0"/>
          </a:p>
          <a:p>
            <a:r>
              <a:rPr lang="en-US" sz="1350" dirty="0"/>
              <a:t>R-</a:t>
            </a:r>
            <a:r>
              <a:rPr lang="en-US" sz="1350" dirty="0" err="1"/>
              <a:t>Bendamustine</a:t>
            </a:r>
            <a:r>
              <a:rPr lang="en-US" sz="1350" dirty="0"/>
              <a:t>		</a:t>
            </a:r>
            <a:r>
              <a:rPr lang="en-US" sz="1350" dirty="0" smtClean="0"/>
              <a:t>13%</a:t>
            </a:r>
            <a:endParaRPr lang="en-US" sz="1350" dirty="0"/>
          </a:p>
          <a:p>
            <a:r>
              <a:rPr lang="en-US" sz="1350" dirty="0" err="1"/>
              <a:t>CapeOx</a:t>
            </a:r>
            <a:r>
              <a:rPr lang="en-US" sz="1350" dirty="0"/>
              <a:t>			</a:t>
            </a:r>
            <a:r>
              <a:rPr lang="en-US" sz="1350" dirty="0" smtClean="0"/>
              <a:t>13%</a:t>
            </a:r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4686300" y="1737508"/>
            <a:ext cx="784860" cy="5935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C342-08A9-DE48-A3A9-05A3EC70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quality measures for chemotherapy-induced nausea and vomiting (CINV) </a:t>
            </a:r>
          </a:p>
          <a:p>
            <a:r>
              <a:rPr lang="en-US" dirty="0" smtClean="0"/>
              <a:t>Assess current CINV national guidelines</a:t>
            </a:r>
          </a:p>
          <a:p>
            <a:r>
              <a:rPr lang="en-US" dirty="0" smtClean="0"/>
              <a:t>Discuss MOQC performance and next steps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Guidelines for CINV are not consistent nor are they easy to follow</a:t>
            </a:r>
          </a:p>
          <a:p>
            <a:r>
              <a:rPr lang="en-US" dirty="0" smtClean="0"/>
              <a:t>HEC Regimens</a:t>
            </a:r>
          </a:p>
          <a:p>
            <a:pPr lvl="1"/>
            <a:r>
              <a:rPr lang="en-US" dirty="0" smtClean="0"/>
              <a:t>3 drug vs 3 drug: OLZ non-inferior to NK1RA </a:t>
            </a:r>
          </a:p>
          <a:p>
            <a:pPr lvl="1"/>
            <a:r>
              <a:rPr lang="en-US" dirty="0" smtClean="0"/>
              <a:t>3 drug vs 4 drug: NK1RA + OLZ &gt; NK1RA alone</a:t>
            </a:r>
          </a:p>
          <a:p>
            <a:pPr lvl="1"/>
            <a:r>
              <a:rPr lang="en-US" dirty="0" smtClean="0"/>
              <a:t>Pending: OLZ + NK1RA compared to OLZ alone</a:t>
            </a:r>
          </a:p>
          <a:p>
            <a:r>
              <a:rPr lang="en-US" dirty="0" smtClean="0"/>
              <a:t>NK1RA are not recommended up front in MEC</a:t>
            </a:r>
          </a:p>
          <a:p>
            <a:r>
              <a:rPr lang="en-US" dirty="0" smtClean="0"/>
              <a:t>Ideal dosing of OLZ is under evaluation (5 mg vs 10 mg)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MOQC 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 address pre-printed/pre-populated orders to be consistent with national guidelines and clinical data</a:t>
            </a:r>
          </a:p>
          <a:p>
            <a:r>
              <a:rPr lang="en-US" dirty="0" smtClean="0"/>
              <a:t>Standardize QOPI collection to account for carboplatin AUC </a:t>
            </a:r>
            <a:r>
              <a:rPr lang="en-US" u="sng" dirty="0" smtClean="0"/>
              <a:t>&gt;</a:t>
            </a:r>
            <a:r>
              <a:rPr lang="en-US" dirty="0" smtClean="0"/>
              <a:t> 4 and to parse out NK1RA from olanzapine</a:t>
            </a:r>
          </a:p>
          <a:p>
            <a:r>
              <a:rPr lang="en-US" dirty="0" smtClean="0"/>
              <a:t>Resources available to practices and on the MOQC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Patient Perspective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4583907"/>
            <a:ext cx="1600200" cy="273844"/>
          </a:xfrm>
        </p:spPr>
        <p:txBody>
          <a:bodyPr/>
          <a:lstStyle/>
          <a:p>
            <a:fld id="{1DC10483-C340-4F2D-87B5-18E14A0E81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19150"/>
            <a:ext cx="7315200" cy="3143250"/>
          </a:xfrm>
        </p:spPr>
        <p:txBody>
          <a:bodyPr numCol="1">
            <a:normAutofit lnSpcReduction="10000"/>
          </a:bodyPr>
          <a:lstStyle/>
          <a:p>
            <a:r>
              <a:rPr lang="en-US" sz="1350" dirty="0" smtClean="0"/>
              <a:t>5HT3RA – Serotonin </a:t>
            </a:r>
            <a:r>
              <a:rPr lang="en-US" sz="1350" dirty="0"/>
              <a:t>Receptor Antagonist</a:t>
            </a:r>
          </a:p>
          <a:p>
            <a:r>
              <a:rPr lang="en-US" sz="1350" dirty="0"/>
              <a:t>ABIM – American Board of Internal Medicine</a:t>
            </a:r>
          </a:p>
          <a:p>
            <a:r>
              <a:rPr lang="en-US" sz="1350" dirty="0"/>
              <a:t>ASCO – American Society of Clinical Oncology</a:t>
            </a:r>
          </a:p>
          <a:p>
            <a:r>
              <a:rPr lang="en-US" sz="1350" dirty="0"/>
              <a:t>CINV – Chemotherapy Induced Nausea and Vomiting</a:t>
            </a:r>
          </a:p>
          <a:p>
            <a:r>
              <a:rPr lang="en-US" sz="1350" dirty="0" smtClean="0"/>
              <a:t>DEX – Dexamethasone </a:t>
            </a:r>
          </a:p>
          <a:p>
            <a:r>
              <a:rPr lang="en-US" sz="1350" dirty="0" smtClean="0"/>
              <a:t>ESMO </a:t>
            </a:r>
            <a:r>
              <a:rPr lang="en-US" sz="1350" dirty="0"/>
              <a:t>– The European Society of Medical Oncology </a:t>
            </a:r>
          </a:p>
          <a:p>
            <a:r>
              <a:rPr lang="en-US" sz="1350" dirty="0"/>
              <a:t>HEC – Highly Emetic Chemotherapy </a:t>
            </a:r>
          </a:p>
          <a:p>
            <a:r>
              <a:rPr lang="en-US" sz="1350" dirty="0"/>
              <a:t>MASCC – Multinational Association of Supportive Care in Cancer</a:t>
            </a:r>
          </a:p>
          <a:p>
            <a:r>
              <a:rPr lang="en-US" sz="1350" dirty="0"/>
              <a:t>MEC – Moderately Emetic Chemotherapy</a:t>
            </a:r>
          </a:p>
          <a:p>
            <a:r>
              <a:rPr lang="en-US" sz="1350" dirty="0"/>
              <a:t>MOQC – Michigan Oncology Quality Consortium</a:t>
            </a:r>
          </a:p>
          <a:p>
            <a:r>
              <a:rPr lang="en-US" sz="1350" dirty="0"/>
              <a:t>NK1RA – Neurokinin-1 Receptor Antagonist</a:t>
            </a:r>
          </a:p>
          <a:p>
            <a:r>
              <a:rPr lang="en-US" sz="1350" dirty="0"/>
              <a:t>OLZ </a:t>
            </a:r>
            <a:r>
              <a:rPr lang="en-US" sz="1350" dirty="0" smtClean="0"/>
              <a:t>– Olanzapine</a:t>
            </a:r>
            <a:endParaRPr lang="en-US" sz="1350" dirty="0"/>
          </a:p>
          <a:p>
            <a:r>
              <a:rPr lang="en-US" sz="1350" dirty="0"/>
              <a:t>QOPI – Quality Oncology Practice Initiative</a:t>
            </a:r>
          </a:p>
          <a:p>
            <a:r>
              <a:rPr lang="en-US" sz="1350" dirty="0"/>
              <a:t>SMT – Symptom and Toxicity Module (within QOPI)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CINV – Background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175835"/>
              </p:ext>
            </p:extLst>
          </p:nvPr>
        </p:nvGraphicFramePr>
        <p:xfrm>
          <a:off x="914400" y="425123"/>
          <a:ext cx="7467600" cy="358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501793"/>
            <a:ext cx="520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Patient-specific risk factors: </a:t>
            </a:r>
            <a:r>
              <a:rPr lang="en-US" sz="1350" dirty="0"/>
              <a:t>Age &lt;50 years, female gender, no/minimal prior history of alcohol use, prior CINV, history of morning sickness during pregnancy, prone to motion sickness, anxiety/high pretreatment expectation of severe nausea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250" y="4673085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Gregory RE, et al. Drugs. 1998;55:173-189. National Comprehensive Cancer Network (NCCN) </a:t>
            </a:r>
            <a:r>
              <a:rPr lang="en-US" sz="900" dirty="0" err="1"/>
              <a:t>Antiemesis</a:t>
            </a:r>
            <a:r>
              <a:rPr lang="en-US" sz="900" dirty="0"/>
              <a:t> Guidelines V1.2019. </a:t>
            </a:r>
          </a:p>
        </p:txBody>
      </p:sp>
    </p:spTree>
    <p:extLst>
      <p:ext uri="{BB962C8B-B14F-4D97-AF65-F5344CB8AC3E}">
        <p14:creationId xmlns:p14="http://schemas.microsoft.com/office/powerpoint/2010/main" val="3213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Emetic Risk Classifications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1CA68-C299-774F-944C-008E186DF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Intravenous Therapy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00559"/>
              </p:ext>
            </p:extLst>
          </p:nvPr>
        </p:nvGraphicFramePr>
        <p:xfrm>
          <a:off x="2438400" y="1191262"/>
          <a:ext cx="5486400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875" y="2032837"/>
            <a:ext cx="1143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&gt; 90%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395" y="2032837"/>
            <a:ext cx="1657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30-90%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943350"/>
            <a:ext cx="1428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10-30%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5585" y="3914821"/>
            <a:ext cx="570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&lt;10%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2035" y="4626919"/>
            <a:ext cx="4057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Kris MG, et al.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Oncol</a:t>
            </a:r>
            <a:r>
              <a:rPr lang="en-US" sz="900" dirty="0"/>
              <a:t>. 2006;24(18):2932-47.</a:t>
            </a:r>
          </a:p>
        </p:txBody>
      </p:sp>
    </p:spTree>
    <p:extLst>
      <p:ext uri="{BB962C8B-B14F-4D97-AF65-F5344CB8AC3E}">
        <p14:creationId xmlns:p14="http://schemas.microsoft.com/office/powerpoint/2010/main" val="9221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Measures – CINV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C342-08A9-DE48-A3A9-05A3EC70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74380"/>
            <a:ext cx="7315200" cy="3143250"/>
          </a:xfrm>
        </p:spPr>
        <p:txBody>
          <a:bodyPr>
            <a:normAutofit/>
          </a:bodyPr>
          <a:lstStyle/>
          <a:p>
            <a:r>
              <a:rPr lang="en-US" dirty="0" smtClean="0"/>
              <a:t>ASCO – QOPI </a:t>
            </a:r>
          </a:p>
          <a:p>
            <a:pPr lvl="1"/>
            <a:r>
              <a:rPr lang="en-US" dirty="0" smtClean="0"/>
              <a:t>SMT28 – NK1 Receptor Antagonist and Olanzapine prescribed or administered with high emetic risk chemotherapy</a:t>
            </a:r>
          </a:p>
          <a:p>
            <a:pPr lvl="1"/>
            <a:r>
              <a:rPr lang="en-US" dirty="0" smtClean="0"/>
              <a:t>SMT28a – NK1 Receptor Antagonist or Olanzapine administered for low or moderate emetic risk Cycle 1 chemotherapy </a:t>
            </a:r>
          </a:p>
          <a:p>
            <a:r>
              <a:rPr lang="en-US" dirty="0" smtClean="0"/>
              <a:t>Choosing Wisely (ABIM) </a:t>
            </a:r>
          </a:p>
          <a:p>
            <a:pPr lvl="1"/>
            <a:r>
              <a:rPr lang="en-US" dirty="0" smtClean="0"/>
              <a:t>Don’t give patients starting on a chemotherapy regimen that has low or moderate risk of causing nausea and vomiting antiemetic drugs intended for use with a regimen that has a high risk of causing nausea and vomiting.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1862859"/>
            <a:ext cx="7315200" cy="7850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/>
          <p:cNvSpPr/>
          <p:nvPr/>
        </p:nvSpPr>
        <p:spPr>
          <a:xfrm>
            <a:off x="7991475" y="1039041"/>
            <a:ext cx="933450" cy="611886"/>
          </a:xfrm>
          <a:prstGeom prst="wedgeRoundRectCallout">
            <a:avLst>
              <a:gd name="adj1" fmla="val -49780"/>
              <a:gd name="adj2" fmla="val 8344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VBR measure</a:t>
            </a:r>
            <a:r>
              <a:rPr lang="en-US" sz="105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458390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practice.asco.org/quality-improvement/quality-programs/quality-oncology-practice-initiative/</a:t>
            </a:r>
            <a:r>
              <a:rPr lang="en-US" sz="1200" dirty="0" err="1" smtClean="0"/>
              <a:t>qopi</a:t>
            </a:r>
            <a:r>
              <a:rPr lang="en-US" sz="1200" dirty="0" smtClean="0"/>
              <a:t>-related-measures; www.choosingwisely.org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9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Measures – CINV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1299"/>
            <a:ext cx="7315200" cy="314325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Addition of Olanzapine to both SMT28 and SMT28a</a:t>
            </a:r>
          </a:p>
          <a:p>
            <a:r>
              <a:rPr lang="en-US" dirty="0" smtClean="0"/>
              <a:t>Emetic classification of carboplatin and </a:t>
            </a:r>
            <a:r>
              <a:rPr lang="en-US" dirty="0" err="1" smtClean="0"/>
              <a:t>anthracycline</a:t>
            </a:r>
            <a:r>
              <a:rPr lang="en-US" dirty="0"/>
              <a:t> </a:t>
            </a:r>
            <a:r>
              <a:rPr lang="en-US" dirty="0" smtClean="0"/>
              <a:t>+ cyclophosphamide (AC)-containing regimens</a:t>
            </a:r>
          </a:p>
          <a:p>
            <a:pPr lvl="1"/>
            <a:r>
              <a:rPr lang="en-US" dirty="0" smtClean="0"/>
              <a:t>AC-containing: Historically MEC</a:t>
            </a:r>
          </a:p>
          <a:p>
            <a:pPr lvl="2"/>
            <a:r>
              <a:rPr lang="en-US" dirty="0" smtClean="0"/>
              <a:t>NCCN changed to HEC in 2005</a:t>
            </a:r>
          </a:p>
          <a:p>
            <a:pPr lvl="2"/>
            <a:r>
              <a:rPr lang="en-US" dirty="0" smtClean="0"/>
              <a:t>ASCO &amp; MASCC created a HEC subset for AC in 2006</a:t>
            </a:r>
          </a:p>
          <a:p>
            <a:pPr lvl="1"/>
            <a:r>
              <a:rPr lang="en-US" dirty="0" smtClean="0"/>
              <a:t>Carboplatin: Historically MEC (60-90% acute emesis)</a:t>
            </a:r>
          </a:p>
          <a:p>
            <a:pPr lvl="2"/>
            <a:r>
              <a:rPr lang="en-US" dirty="0" smtClean="0"/>
              <a:t>Evidence for improved CR in overall/delayed phases with NK1RA</a:t>
            </a:r>
          </a:p>
          <a:p>
            <a:pPr lvl="2"/>
            <a:r>
              <a:rPr lang="en-US" dirty="0" smtClean="0"/>
              <a:t>NCCN changed AUC </a:t>
            </a:r>
            <a:r>
              <a:rPr lang="en-US" u="sng" dirty="0" smtClean="0"/>
              <a:t>&gt;</a:t>
            </a:r>
            <a:r>
              <a:rPr lang="en-US" dirty="0" smtClean="0"/>
              <a:t>4 to HEC in 2017</a:t>
            </a:r>
          </a:p>
          <a:p>
            <a:pPr lvl="2"/>
            <a:r>
              <a:rPr lang="en-US" dirty="0" smtClean="0"/>
              <a:t>ASCO &amp; MASCC created a subset for carbo AUC </a:t>
            </a:r>
            <a:r>
              <a:rPr lang="en-US" u="sng" dirty="0" smtClean="0"/>
              <a:t>&gt;</a:t>
            </a:r>
            <a:r>
              <a:rPr lang="en-US" dirty="0" smtClean="0"/>
              <a:t>4 and recommend a 3-drug regimen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History/Recent Changes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4605413"/>
            <a:ext cx="18101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Berger M HOPA 2019 Annual Mtg. </a:t>
            </a:r>
          </a:p>
        </p:txBody>
      </p:sp>
    </p:spTree>
    <p:extLst>
      <p:ext uri="{BB962C8B-B14F-4D97-AF65-F5344CB8AC3E}">
        <p14:creationId xmlns:p14="http://schemas.microsoft.com/office/powerpoint/2010/main" val="353266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369-C87D-8444-B68D-AB7DAB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CINV – Guidelines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C342-08A9-DE48-A3A9-05A3EC70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95350"/>
            <a:ext cx="7315200" cy="31432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ASCO</a:t>
            </a:r>
          </a:p>
          <a:p>
            <a:pPr lvl="1"/>
            <a:r>
              <a:rPr lang="en-US" dirty="0" err="1" smtClean="0"/>
              <a:t>Hesketh</a:t>
            </a:r>
            <a:r>
              <a:rPr lang="en-US" dirty="0" smtClean="0"/>
              <a:t> P, et al. </a:t>
            </a:r>
            <a:r>
              <a:rPr lang="en-US" i="1" dirty="0" smtClean="0"/>
              <a:t>J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Oncol</a:t>
            </a:r>
            <a:r>
              <a:rPr lang="en-US" dirty="0"/>
              <a:t> </a:t>
            </a:r>
            <a:r>
              <a:rPr lang="en-US" dirty="0" smtClean="0"/>
              <a:t>2017;35(28):3240-3261.</a:t>
            </a:r>
          </a:p>
          <a:p>
            <a:pPr lvl="1"/>
            <a:r>
              <a:rPr lang="en-US" dirty="0" smtClean="0"/>
              <a:t>Last updated – April 2017 </a:t>
            </a:r>
          </a:p>
          <a:p>
            <a:r>
              <a:rPr lang="en-US" dirty="0" smtClean="0"/>
              <a:t>NCCN</a:t>
            </a:r>
          </a:p>
          <a:p>
            <a:pPr lvl="1"/>
            <a:r>
              <a:rPr lang="en-US" dirty="0" smtClean="0"/>
              <a:t>www.nccn.org/professionals/physician_gls/pdf/antiemesis</a:t>
            </a:r>
          </a:p>
          <a:p>
            <a:pPr lvl="1"/>
            <a:r>
              <a:rPr lang="en-US" dirty="0" smtClean="0"/>
              <a:t>Last updated – February 2019 </a:t>
            </a:r>
          </a:p>
          <a:p>
            <a:r>
              <a:rPr lang="en-US" dirty="0" smtClean="0"/>
              <a:t>MASCC/ESMO </a:t>
            </a:r>
          </a:p>
          <a:p>
            <a:pPr lvl="1"/>
            <a:r>
              <a:rPr lang="en-US" dirty="0" err="1" smtClean="0"/>
              <a:t>Roila</a:t>
            </a:r>
            <a:r>
              <a:rPr lang="en-US" dirty="0" smtClean="0"/>
              <a:t> F, et al. </a:t>
            </a:r>
            <a:r>
              <a:rPr lang="en-US" i="1" dirty="0" smtClean="0"/>
              <a:t>Annals of Oncology</a:t>
            </a:r>
            <a:r>
              <a:rPr lang="en-US" dirty="0" smtClean="0"/>
              <a:t> 2016;27(Supp5):v119-v133.</a:t>
            </a:r>
          </a:p>
          <a:p>
            <a:pPr lvl="1"/>
            <a:r>
              <a:rPr lang="en-US" dirty="0" smtClean="0"/>
              <a:t>Last updated – March 2016 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ASCO, NCCN, MASCC/ESMO: a comparison of antiemetic guidelines for the treatment of chemotherapy-induced nausea and vomiting in adult patients</a:t>
            </a:r>
          </a:p>
          <a:p>
            <a:pPr lvl="1"/>
            <a:r>
              <a:rPr lang="en-US" dirty="0" err="1" smtClean="0"/>
              <a:t>Razvi</a:t>
            </a:r>
            <a:r>
              <a:rPr lang="en-US" dirty="0" smtClean="0"/>
              <a:t> Y, et al. </a:t>
            </a:r>
            <a:r>
              <a:rPr lang="en-US" i="1" dirty="0" smtClean="0"/>
              <a:t>Supportive Care in Cancer</a:t>
            </a:r>
            <a:r>
              <a:rPr lang="en-US" dirty="0" smtClean="0"/>
              <a:t> 2019;27(1):87-95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69E-1269-4D4A-A894-7364129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itl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Title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Content Med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TER Content Small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TER Content No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TER Content Large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ASTER Content No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2965</Words>
  <Application>Microsoft Office PowerPoint</Application>
  <PresentationFormat>On-screen Show (16:9)</PresentationFormat>
  <Paragraphs>486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Book Antiqua</vt:lpstr>
      <vt:lpstr>Calibri</vt:lpstr>
      <vt:lpstr>Calibri Light</vt:lpstr>
      <vt:lpstr>Wingdings</vt:lpstr>
      <vt:lpstr>MASTER Title Blue</vt:lpstr>
      <vt:lpstr>MASTER Title Gray</vt:lpstr>
      <vt:lpstr>MASTER Content Med Ribbon</vt:lpstr>
      <vt:lpstr>MASTER Content Small Ribbon</vt:lpstr>
      <vt:lpstr>MASTER Content No Ribbon</vt:lpstr>
      <vt:lpstr>MASTER Content Large Ribbon</vt:lpstr>
      <vt:lpstr>1_MASTER Content No Ribbon</vt:lpstr>
      <vt:lpstr>This is How We’re Going to Do It: Improving Care and Maximizing Value in Chemotherapy-Induced Nausea and Vomiting</vt:lpstr>
      <vt:lpstr>Disclosures</vt:lpstr>
      <vt:lpstr>Objectives</vt:lpstr>
      <vt:lpstr>Abbreviations </vt:lpstr>
      <vt:lpstr>CINV – Background </vt:lpstr>
      <vt:lpstr>Emetic Risk Classifications</vt:lpstr>
      <vt:lpstr>Quality Measures – CINV </vt:lpstr>
      <vt:lpstr>Quality Measures – CINV </vt:lpstr>
      <vt:lpstr>CINV – Guidelines </vt:lpstr>
      <vt:lpstr>HEC – Acute Prophylaxis Day 1</vt:lpstr>
      <vt:lpstr>HEC –Prophylaxis Days 2-4</vt:lpstr>
      <vt:lpstr>MEC – Acute Prophylaxis Day 1 </vt:lpstr>
      <vt:lpstr>MEC –Prophylaxis Days 2-3 </vt:lpstr>
      <vt:lpstr>Olanzapine Data </vt:lpstr>
      <vt:lpstr>Phase III – Olanzapine vs. Placebo in HEC</vt:lpstr>
      <vt:lpstr>Phase III – Olanzapine vs. Placebo in MEC</vt:lpstr>
      <vt:lpstr>Olanzapine Controversies</vt:lpstr>
      <vt:lpstr>Cost Information </vt:lpstr>
      <vt:lpstr>Summary of MOQC CINV Performance</vt:lpstr>
      <vt:lpstr>CINV Quality Measures</vt:lpstr>
      <vt:lpstr>SMT28 Trend</vt:lpstr>
      <vt:lpstr>SMT28a Trend</vt:lpstr>
      <vt:lpstr>Spring/Fall 2018 – SMT28a </vt:lpstr>
      <vt:lpstr>MOQC Practice Survey</vt:lpstr>
      <vt:lpstr>HEC Regimens </vt:lpstr>
      <vt:lpstr>AC and Carbo Regimens</vt:lpstr>
      <vt:lpstr>MEC Regimens</vt:lpstr>
      <vt:lpstr>Survey Results – HEC Regimens </vt:lpstr>
      <vt:lpstr>Survey Results – MEC Regimens </vt:lpstr>
      <vt:lpstr>Summary </vt:lpstr>
      <vt:lpstr>MOQC Next Steps </vt:lpstr>
      <vt:lpstr>Patient Perspective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Procailo, Kelly</cp:lastModifiedBy>
  <cp:revision>47</cp:revision>
  <dcterms:created xsi:type="dcterms:W3CDTF">2016-11-29T16:19:17Z</dcterms:created>
  <dcterms:modified xsi:type="dcterms:W3CDTF">2019-06-19T15:03:20Z</dcterms:modified>
</cp:coreProperties>
</file>